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notesMasterIdLst>
    <p:notesMasterId r:id="rId55"/>
  </p:notesMasterIdLst>
  <p:sldIdLst>
    <p:sldId id="257" r:id="rId5"/>
    <p:sldId id="260" r:id="rId6"/>
    <p:sldId id="287" r:id="rId7"/>
    <p:sldId id="261" r:id="rId8"/>
    <p:sldId id="447" r:id="rId9"/>
    <p:sldId id="410" r:id="rId10"/>
    <p:sldId id="435" r:id="rId11"/>
    <p:sldId id="439" r:id="rId12"/>
    <p:sldId id="377" r:id="rId13"/>
    <p:sldId id="440" r:id="rId14"/>
    <p:sldId id="442" r:id="rId15"/>
    <p:sldId id="441" r:id="rId16"/>
    <p:sldId id="271" r:id="rId17"/>
    <p:sldId id="276" r:id="rId18"/>
    <p:sldId id="279" r:id="rId19"/>
    <p:sldId id="258" r:id="rId20"/>
    <p:sldId id="259" r:id="rId21"/>
    <p:sldId id="269" r:id="rId22"/>
    <p:sldId id="448" r:id="rId23"/>
    <p:sldId id="449" r:id="rId24"/>
    <p:sldId id="273" r:id="rId25"/>
    <p:sldId id="450" r:id="rId26"/>
    <p:sldId id="277" r:id="rId27"/>
    <p:sldId id="451" r:id="rId28"/>
    <p:sldId id="280" r:id="rId29"/>
    <p:sldId id="262" r:id="rId30"/>
    <p:sldId id="281" r:id="rId31"/>
    <p:sldId id="263" r:id="rId32"/>
    <p:sldId id="274" r:id="rId33"/>
    <p:sldId id="278" r:id="rId34"/>
    <p:sldId id="264" r:id="rId35"/>
    <p:sldId id="452" r:id="rId36"/>
    <p:sldId id="265" r:id="rId37"/>
    <p:sldId id="282" r:id="rId38"/>
    <p:sldId id="275" r:id="rId39"/>
    <p:sldId id="431" r:id="rId40"/>
    <p:sldId id="438" r:id="rId41"/>
    <p:sldId id="343" r:id="rId42"/>
    <p:sldId id="344" r:id="rId43"/>
    <p:sldId id="345" r:id="rId44"/>
    <p:sldId id="346" r:id="rId45"/>
    <p:sldId id="409" r:id="rId46"/>
    <p:sldId id="408" r:id="rId47"/>
    <p:sldId id="445" r:id="rId48"/>
    <p:sldId id="446" r:id="rId49"/>
    <p:sldId id="444" r:id="rId50"/>
    <p:sldId id="443" r:id="rId51"/>
    <p:sldId id="270" r:id="rId52"/>
    <p:sldId id="266" r:id="rId53"/>
    <p:sldId id="38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F1"/>
    <a:srgbClr val="5CC6D6"/>
    <a:srgbClr val="F8D22F"/>
    <a:srgbClr val="3488A0"/>
    <a:srgbClr val="F03F2B"/>
    <a:srgbClr val="344529"/>
    <a:srgbClr val="2B3922"/>
    <a:srgbClr val="2E3722"/>
    <a:srgbClr val="B8D233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95" autoAdjust="0"/>
    <p:restoredTop sz="94619" autoAdjust="0"/>
  </p:normalViewPr>
  <p:slideViewPr>
    <p:cSldViewPr snapToGrid="0">
      <p:cViewPr varScale="1">
        <p:scale>
          <a:sx n="57" d="100"/>
          <a:sy n="57" d="100"/>
        </p:scale>
        <p:origin x="13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 Grid Energy Sources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54C-4C0E-9B73-AB56B4059F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54C-4C0E-9B73-AB56B4059F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54C-4C0E-9B73-AB56B4059F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54C-4C0E-9B73-AB56B4059F6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54C-4C0E-9B73-AB56B4059F6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54C-4C0E-9B73-AB56B4059F6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54C-4C0E-9B73-AB56B4059F6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54C-4C0E-9B73-AB56B4059F6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954C-4C0E-9B73-AB56B4059F6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54C-4C0E-9B73-AB56B4059F6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Sheet2!$B$3:$B$7</c:f>
              <c:strCache>
                <c:ptCount val="5"/>
                <c:pt idx="0">
                  <c:v>Nuclear</c:v>
                </c:pt>
                <c:pt idx="1">
                  <c:v>Natural Gas</c:v>
                </c:pt>
                <c:pt idx="2">
                  <c:v>Coal</c:v>
                </c:pt>
                <c:pt idx="3">
                  <c:v>Renewable</c:v>
                </c:pt>
                <c:pt idx="4">
                  <c:v>Petroleum</c:v>
                </c:pt>
              </c:strCache>
            </c:strRef>
          </c:cat>
          <c:val>
            <c:numRef>
              <c:f>Sheet2!$C$3:$C$7</c:f>
              <c:numCache>
                <c:formatCode>0.0%</c:formatCode>
                <c:ptCount val="5"/>
                <c:pt idx="0">
                  <c:v>0.182</c:v>
                </c:pt>
                <c:pt idx="1">
                  <c:v>0.39800000000000002</c:v>
                </c:pt>
                <c:pt idx="2">
                  <c:v>0.19500000000000001</c:v>
                </c:pt>
                <c:pt idx="3">
                  <c:v>0.215</c:v>
                </c:pt>
                <c:pt idx="4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54C-4C0E-9B73-AB56B4059F6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Tennessee Grid</a:t>
            </a:r>
            <a:r>
              <a:rPr lang="en-US" baseline="0" dirty="0"/>
              <a:t> </a:t>
            </a:r>
            <a:r>
              <a:rPr lang="en-US" dirty="0"/>
              <a:t>Energy Sources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0D4-4317-82BD-3F0964E19C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0D4-4317-82BD-3F0964E19C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0D4-4317-82BD-3F0964E19C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0D4-4317-82BD-3F0964E19C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0D4-4317-82BD-3F0964E19CA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0D4-4317-82BD-3F0964E19CA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0D4-4317-82BD-3F0964E19CA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0D4-4317-82BD-3F0964E19CA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0D4-4317-82BD-3F0964E19CA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C0D4-4317-82BD-3F0964E19CA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Sheet1!$I$9:$I$13</c:f>
              <c:strCache>
                <c:ptCount val="5"/>
                <c:pt idx="0">
                  <c:v>Nuclear</c:v>
                </c:pt>
                <c:pt idx="1">
                  <c:v>Natural Gas</c:v>
                </c:pt>
                <c:pt idx="2">
                  <c:v>Coal</c:v>
                </c:pt>
                <c:pt idx="3">
                  <c:v>Hydro</c:v>
                </c:pt>
                <c:pt idx="4">
                  <c:v>Other</c:v>
                </c:pt>
              </c:strCache>
            </c:strRef>
          </c:cat>
          <c:val>
            <c:numRef>
              <c:f>Sheet1!$J$9:$J$13</c:f>
              <c:numCache>
                <c:formatCode>0%</c:formatCode>
                <c:ptCount val="5"/>
                <c:pt idx="0">
                  <c:v>0.45</c:v>
                </c:pt>
                <c:pt idx="1">
                  <c:v>0.21</c:v>
                </c:pt>
                <c:pt idx="2">
                  <c:v>0.2</c:v>
                </c:pt>
                <c:pt idx="3">
                  <c:v>0.12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0D4-4317-82BD-3F0964E19CA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66967675465802E-2"/>
          <c:y val="6.110831377992134E-2"/>
          <c:w val="0.919638909941625"/>
          <c:h val="0.838552242470613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Membership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B05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1BE-4F67-95E4-9A6010617DD8}"/>
              </c:ext>
            </c:extLst>
          </c:dPt>
          <c:cat>
            <c:strRef>
              <c:f>Sheet1!$A$2:$A$14</c:f>
              <c:strCache>
                <c:ptCount val="13"/>
                <c:pt idx="0">
                  <c:v>Goal</c:v>
                </c:pt>
                <c:pt idx="1">
                  <c:v>Jan.</c:v>
                </c:pt>
                <c:pt idx="2">
                  <c:v>Feb.</c:v>
                </c:pt>
                <c:pt idx="3">
                  <c:v>Mar.</c:v>
                </c:pt>
                <c:pt idx="4">
                  <c:v>Apr.</c:v>
                </c:pt>
                <c:pt idx="5">
                  <c:v>May</c:v>
                </c:pt>
                <c:pt idx="6">
                  <c:v>Jun</c:v>
                </c:pt>
                <c:pt idx="7">
                  <c:v>Jul</c:v>
                </c:pt>
                <c:pt idx="8">
                  <c:v>Aug</c:v>
                </c:pt>
                <c:pt idx="9">
                  <c:v>Sep</c:v>
                </c:pt>
                <c:pt idx="10">
                  <c:v>Oct</c:v>
                </c:pt>
                <c:pt idx="11">
                  <c:v>Nov</c:v>
                </c:pt>
                <c:pt idx="12">
                  <c:v>Dec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200</c:v>
                </c:pt>
                <c:pt idx="1">
                  <c:v>153</c:v>
                </c:pt>
                <c:pt idx="2">
                  <c:v>181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91-4718-BB07-2F1EBF8E5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295087"/>
        <c:axId val="135296335"/>
      </c:barChart>
      <c:catAx>
        <c:axId val="135295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5296335"/>
        <c:crosses val="autoZero"/>
        <c:auto val="1"/>
        <c:lblAlgn val="ctr"/>
        <c:lblOffset val="100"/>
        <c:noMultiLvlLbl val="0"/>
      </c:catAx>
      <c:valAx>
        <c:axId val="135296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5295087"/>
        <c:crosses val="autoZero"/>
        <c:crossBetween val="between"/>
      </c:valAx>
      <c:spPr>
        <a:noFill/>
        <a:ln>
          <a:solidFill>
            <a:srgbClr val="FF0000">
              <a:alpha val="91000"/>
            </a:srgb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20E2E-1791-40A1-B20F-F251EB440DF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3ACD465-27FE-4489-B8BB-A04FB5CCDCD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Keep freezers and refrigerators closed.</a:t>
          </a:r>
        </a:p>
      </dgm:t>
    </dgm:pt>
    <dgm:pt modelId="{94F75D1F-3D5E-45B8-BC65-508CA61CEFD9}" type="parTrans" cxnId="{67C93CFF-1F5C-47BE-A9EE-3BFC7DCB16FE}">
      <dgm:prSet/>
      <dgm:spPr/>
      <dgm:t>
        <a:bodyPr/>
        <a:lstStyle/>
        <a:p>
          <a:endParaRPr lang="en-US"/>
        </a:p>
      </dgm:t>
    </dgm:pt>
    <dgm:pt modelId="{DF87B717-D78F-4FC9-9EFD-B19D4237913A}" type="sibTrans" cxnId="{67C93CFF-1F5C-47BE-A9EE-3BFC7DCB16FE}">
      <dgm:prSet/>
      <dgm:spPr/>
      <dgm:t>
        <a:bodyPr/>
        <a:lstStyle/>
        <a:p>
          <a:endParaRPr lang="en-US"/>
        </a:p>
      </dgm:t>
    </dgm:pt>
    <dgm:pt modelId="{2B9D0FB3-A0BD-459B-A2CA-EE1AD5BE4A8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Do not use a gas stove or oven to heat your home. (Carbon-monoxide poisoning) </a:t>
          </a:r>
        </a:p>
      </dgm:t>
    </dgm:pt>
    <dgm:pt modelId="{AFB7B807-5067-4F0F-9B9B-B17DFF2A0EEC}" type="parTrans" cxnId="{61307BFA-72BE-479B-B25B-87B8AFD930C4}">
      <dgm:prSet/>
      <dgm:spPr/>
      <dgm:t>
        <a:bodyPr/>
        <a:lstStyle/>
        <a:p>
          <a:endParaRPr lang="en-US"/>
        </a:p>
      </dgm:t>
    </dgm:pt>
    <dgm:pt modelId="{10AB886F-6275-44E0-AC66-952304BE443D}" type="sibTrans" cxnId="{61307BFA-72BE-479B-B25B-87B8AFD930C4}">
      <dgm:prSet/>
      <dgm:spPr/>
      <dgm:t>
        <a:bodyPr/>
        <a:lstStyle/>
        <a:p>
          <a:endParaRPr lang="en-US"/>
        </a:p>
      </dgm:t>
    </dgm:pt>
    <dgm:pt modelId="{225CE185-0950-45BF-8123-6B50B6373F1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Have alternate plans for refrigerating medicines or using power-dependent medical devices</a:t>
          </a:r>
        </a:p>
      </dgm:t>
    </dgm:pt>
    <dgm:pt modelId="{773B1BBF-C31F-40D2-848A-2EE8F5303D59}" type="parTrans" cxnId="{612D8515-9D68-4FA5-AE29-15690710E264}">
      <dgm:prSet/>
      <dgm:spPr/>
      <dgm:t>
        <a:bodyPr/>
        <a:lstStyle/>
        <a:p>
          <a:endParaRPr lang="en-US"/>
        </a:p>
      </dgm:t>
    </dgm:pt>
    <dgm:pt modelId="{1D0C4EB8-36CA-4DA7-BFFF-AF58015ADB4C}" type="sibTrans" cxnId="{612D8515-9D68-4FA5-AE29-15690710E264}">
      <dgm:prSet/>
      <dgm:spPr/>
      <dgm:t>
        <a:bodyPr/>
        <a:lstStyle/>
        <a:p>
          <a:endParaRPr lang="en-US"/>
        </a:p>
      </dgm:t>
    </dgm:pt>
    <dgm:pt modelId="{49EEF5BB-999C-4763-B76D-5380F24ADD3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Check with local officials about heating and cooling locations open near you.</a:t>
          </a:r>
        </a:p>
      </dgm:t>
    </dgm:pt>
    <dgm:pt modelId="{C6EB2E0C-D8DF-4390-8AF3-4830CCB3C799}" type="parTrans" cxnId="{9D988040-D0BA-4911-BCFF-2B8D3E406879}">
      <dgm:prSet/>
      <dgm:spPr/>
      <dgm:t>
        <a:bodyPr/>
        <a:lstStyle/>
        <a:p>
          <a:endParaRPr lang="en-US"/>
        </a:p>
      </dgm:t>
    </dgm:pt>
    <dgm:pt modelId="{CFFC90A9-A0CF-46B6-A16D-B752449C20A6}" type="sibTrans" cxnId="{9D988040-D0BA-4911-BCFF-2B8D3E406879}">
      <dgm:prSet/>
      <dgm:spPr/>
      <dgm:t>
        <a:bodyPr/>
        <a:lstStyle/>
        <a:p>
          <a:endParaRPr lang="en-US"/>
        </a:p>
      </dgm:t>
    </dgm:pt>
    <dgm:pt modelId="{E6E08C36-974A-4B09-80A5-D5FBB46B013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Supply of food and water that does not require refrigeration</a:t>
          </a:r>
        </a:p>
      </dgm:t>
    </dgm:pt>
    <dgm:pt modelId="{CC098D87-F61E-4613-8284-44879A7EAAEA}" type="parTrans" cxnId="{BC09453F-DED0-4DD9-A613-95FDDED75770}">
      <dgm:prSet/>
      <dgm:spPr/>
      <dgm:t>
        <a:bodyPr/>
        <a:lstStyle/>
        <a:p>
          <a:endParaRPr lang="en-US"/>
        </a:p>
      </dgm:t>
    </dgm:pt>
    <dgm:pt modelId="{AAA88033-7DD9-4DAC-8EF6-CEBE07063835}" type="sibTrans" cxnId="{BC09453F-DED0-4DD9-A613-95FDDED75770}">
      <dgm:prSet/>
      <dgm:spPr/>
      <dgm:t>
        <a:bodyPr/>
        <a:lstStyle/>
        <a:p>
          <a:endParaRPr lang="en-US"/>
        </a:p>
      </dgm:t>
    </dgm:pt>
    <dgm:pt modelId="{0EA1C8FD-39E7-4DE6-B22F-142A6581A62F}" type="pres">
      <dgm:prSet presAssocID="{85A20E2E-1791-40A1-B20F-F251EB440DFA}" presName="root" presStyleCnt="0">
        <dgm:presLayoutVars>
          <dgm:dir/>
          <dgm:resizeHandles val="exact"/>
        </dgm:presLayoutVars>
      </dgm:prSet>
      <dgm:spPr/>
    </dgm:pt>
    <dgm:pt modelId="{46B1D024-837D-4B17-B451-B1DC1EB208A7}" type="pres">
      <dgm:prSet presAssocID="{73ACD465-27FE-4489-B8BB-A04FB5CCDCD7}" presName="compNode" presStyleCnt="0"/>
      <dgm:spPr/>
    </dgm:pt>
    <dgm:pt modelId="{DCA4BE13-65FE-4462-BD43-CD8F2BE5EF8B}" type="pres">
      <dgm:prSet presAssocID="{73ACD465-27FE-4489-B8BB-A04FB5CCDCD7}" presName="iconBgRect" presStyleLbl="bgShp" presStyleIdx="0" presStyleCnt="5"/>
      <dgm:spPr/>
    </dgm:pt>
    <dgm:pt modelId="{6C42D825-001B-4B74-899A-9E0786F6701C}" type="pres">
      <dgm:prSet presAssocID="{73ACD465-27FE-4489-B8BB-A04FB5CCDCD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A04237ED-AAE0-4116-9B2E-AE02C8D0CBD9}" type="pres">
      <dgm:prSet presAssocID="{73ACD465-27FE-4489-B8BB-A04FB5CCDCD7}" presName="spaceRect" presStyleCnt="0"/>
      <dgm:spPr/>
    </dgm:pt>
    <dgm:pt modelId="{9365301D-0F76-438A-8555-63A0D6305D07}" type="pres">
      <dgm:prSet presAssocID="{73ACD465-27FE-4489-B8BB-A04FB5CCDCD7}" presName="textRect" presStyleLbl="revTx" presStyleIdx="0" presStyleCnt="5">
        <dgm:presLayoutVars>
          <dgm:chMax val="1"/>
          <dgm:chPref val="1"/>
        </dgm:presLayoutVars>
      </dgm:prSet>
      <dgm:spPr/>
    </dgm:pt>
    <dgm:pt modelId="{74BCB48B-431F-4220-A5AB-2000A0A312E6}" type="pres">
      <dgm:prSet presAssocID="{DF87B717-D78F-4FC9-9EFD-B19D4237913A}" presName="sibTrans" presStyleCnt="0"/>
      <dgm:spPr/>
    </dgm:pt>
    <dgm:pt modelId="{09ECEBE2-2C8B-4FBB-A361-A3A24E220B8D}" type="pres">
      <dgm:prSet presAssocID="{2B9D0FB3-A0BD-459B-A2CA-EE1AD5BE4A88}" presName="compNode" presStyleCnt="0"/>
      <dgm:spPr/>
    </dgm:pt>
    <dgm:pt modelId="{042782C9-8713-45EA-9870-4BD800683C74}" type="pres">
      <dgm:prSet presAssocID="{2B9D0FB3-A0BD-459B-A2CA-EE1AD5BE4A88}" presName="iconBgRect" presStyleLbl="bgShp" presStyleIdx="1" presStyleCnt="5"/>
      <dgm:spPr/>
    </dgm:pt>
    <dgm:pt modelId="{E4F93822-EF31-45A4-96C7-A638EE49DD47}" type="pres">
      <dgm:prSet presAssocID="{2B9D0FB3-A0BD-459B-A2CA-EE1AD5BE4A8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mmable"/>
        </a:ext>
      </dgm:extLst>
    </dgm:pt>
    <dgm:pt modelId="{B88E5068-3967-4856-A205-E66B152F3250}" type="pres">
      <dgm:prSet presAssocID="{2B9D0FB3-A0BD-459B-A2CA-EE1AD5BE4A88}" presName="spaceRect" presStyleCnt="0"/>
      <dgm:spPr/>
    </dgm:pt>
    <dgm:pt modelId="{EA6E2661-3298-4A73-A8FE-E399A4E4E921}" type="pres">
      <dgm:prSet presAssocID="{2B9D0FB3-A0BD-459B-A2CA-EE1AD5BE4A88}" presName="textRect" presStyleLbl="revTx" presStyleIdx="1" presStyleCnt="5">
        <dgm:presLayoutVars>
          <dgm:chMax val="1"/>
          <dgm:chPref val="1"/>
        </dgm:presLayoutVars>
      </dgm:prSet>
      <dgm:spPr/>
    </dgm:pt>
    <dgm:pt modelId="{97A0A658-03F9-43CD-8D13-FCD89491DF71}" type="pres">
      <dgm:prSet presAssocID="{10AB886F-6275-44E0-AC66-952304BE443D}" presName="sibTrans" presStyleCnt="0"/>
      <dgm:spPr/>
    </dgm:pt>
    <dgm:pt modelId="{BEA8496E-6B63-4107-8D69-5E374FC89EFD}" type="pres">
      <dgm:prSet presAssocID="{225CE185-0950-45BF-8123-6B50B6373F11}" presName="compNode" presStyleCnt="0"/>
      <dgm:spPr/>
    </dgm:pt>
    <dgm:pt modelId="{E7A1957D-76E1-4049-A88B-84EFE0BB3E3F}" type="pres">
      <dgm:prSet presAssocID="{225CE185-0950-45BF-8123-6B50B6373F11}" presName="iconBgRect" presStyleLbl="bgShp" presStyleIdx="2" presStyleCnt="5"/>
      <dgm:spPr/>
    </dgm:pt>
    <dgm:pt modelId="{9FC7B6E9-F80F-46AC-8B07-06FA1A2FFBA7}" type="pres">
      <dgm:prSet presAssocID="{225CE185-0950-45BF-8123-6B50B6373F1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A5FE45C1-38CE-4DD7-99CC-9E34AFD87502}" type="pres">
      <dgm:prSet presAssocID="{225CE185-0950-45BF-8123-6B50B6373F11}" presName="spaceRect" presStyleCnt="0"/>
      <dgm:spPr/>
    </dgm:pt>
    <dgm:pt modelId="{86CB418A-B748-43A4-B8CD-88891D7F7975}" type="pres">
      <dgm:prSet presAssocID="{225CE185-0950-45BF-8123-6B50B6373F11}" presName="textRect" presStyleLbl="revTx" presStyleIdx="2" presStyleCnt="5">
        <dgm:presLayoutVars>
          <dgm:chMax val="1"/>
          <dgm:chPref val="1"/>
        </dgm:presLayoutVars>
      </dgm:prSet>
      <dgm:spPr/>
    </dgm:pt>
    <dgm:pt modelId="{D7F9F401-BE11-442B-A758-6699798D4CBD}" type="pres">
      <dgm:prSet presAssocID="{1D0C4EB8-36CA-4DA7-BFFF-AF58015ADB4C}" presName="sibTrans" presStyleCnt="0"/>
      <dgm:spPr/>
    </dgm:pt>
    <dgm:pt modelId="{888A5EB7-DF59-4748-B4B7-417982329F80}" type="pres">
      <dgm:prSet presAssocID="{49EEF5BB-999C-4763-B76D-5380F24ADD39}" presName="compNode" presStyleCnt="0"/>
      <dgm:spPr/>
    </dgm:pt>
    <dgm:pt modelId="{5DB2385A-E1E0-4BCE-A22D-FF8049B14C9B}" type="pres">
      <dgm:prSet presAssocID="{49EEF5BB-999C-4763-B76D-5380F24ADD39}" presName="iconBgRect" presStyleLbl="bgShp" presStyleIdx="3" presStyleCnt="5"/>
      <dgm:spPr/>
    </dgm:pt>
    <dgm:pt modelId="{719777D9-D9D6-4CE1-80A3-CAC6DD659370}" type="pres">
      <dgm:prSet presAssocID="{49EEF5BB-999C-4763-B76D-5380F24ADD3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101EC355-805E-4FCD-8FE0-3E14B6552ECE}" type="pres">
      <dgm:prSet presAssocID="{49EEF5BB-999C-4763-B76D-5380F24ADD39}" presName="spaceRect" presStyleCnt="0"/>
      <dgm:spPr/>
    </dgm:pt>
    <dgm:pt modelId="{95EE70D1-95A8-46A7-9878-41E7F6B5BD4B}" type="pres">
      <dgm:prSet presAssocID="{49EEF5BB-999C-4763-B76D-5380F24ADD39}" presName="textRect" presStyleLbl="revTx" presStyleIdx="3" presStyleCnt="5">
        <dgm:presLayoutVars>
          <dgm:chMax val="1"/>
          <dgm:chPref val="1"/>
        </dgm:presLayoutVars>
      </dgm:prSet>
      <dgm:spPr/>
    </dgm:pt>
    <dgm:pt modelId="{E6948C77-ADCD-465F-B7A0-57BCF555CBB4}" type="pres">
      <dgm:prSet presAssocID="{CFFC90A9-A0CF-46B6-A16D-B752449C20A6}" presName="sibTrans" presStyleCnt="0"/>
      <dgm:spPr/>
    </dgm:pt>
    <dgm:pt modelId="{EA2A5E88-C50D-4A27-85EA-2C299326E2DF}" type="pres">
      <dgm:prSet presAssocID="{E6E08C36-974A-4B09-80A5-D5FBB46B013E}" presName="compNode" presStyleCnt="0"/>
      <dgm:spPr/>
    </dgm:pt>
    <dgm:pt modelId="{A8921A0C-5BE7-4A6B-8C84-97AB6C94A47D}" type="pres">
      <dgm:prSet presAssocID="{E6E08C36-974A-4B09-80A5-D5FBB46B013E}" presName="iconBgRect" presStyleLbl="bgShp" presStyleIdx="4" presStyleCnt="5"/>
      <dgm:spPr/>
    </dgm:pt>
    <dgm:pt modelId="{E13F84ED-6F3E-41AD-B89C-AEAE0C4D459C}" type="pres">
      <dgm:prSet presAssocID="{E6E08C36-974A-4B09-80A5-D5FBB46B013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BD98E59A-2C76-47CE-AE53-3ADE52360623}" type="pres">
      <dgm:prSet presAssocID="{E6E08C36-974A-4B09-80A5-D5FBB46B013E}" presName="spaceRect" presStyleCnt="0"/>
      <dgm:spPr/>
    </dgm:pt>
    <dgm:pt modelId="{D67841FC-8200-49A3-9B87-0A715C3E1E03}" type="pres">
      <dgm:prSet presAssocID="{E6E08C36-974A-4B09-80A5-D5FBB46B013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971720B-CCC7-4CDF-B4FA-A02EB0063A2A}" type="presOf" srcId="{49EEF5BB-999C-4763-B76D-5380F24ADD39}" destId="{95EE70D1-95A8-46A7-9878-41E7F6B5BD4B}" srcOrd="0" destOrd="0" presId="urn:microsoft.com/office/officeart/2018/5/layout/IconCircleLabelList"/>
    <dgm:cxn modelId="{612D8515-9D68-4FA5-AE29-15690710E264}" srcId="{85A20E2E-1791-40A1-B20F-F251EB440DFA}" destId="{225CE185-0950-45BF-8123-6B50B6373F11}" srcOrd="2" destOrd="0" parTransId="{773B1BBF-C31F-40D2-848A-2EE8F5303D59}" sibTransId="{1D0C4EB8-36CA-4DA7-BFFF-AF58015ADB4C}"/>
    <dgm:cxn modelId="{102EA934-7E22-4C11-8E11-99AA2A229DDF}" type="presOf" srcId="{85A20E2E-1791-40A1-B20F-F251EB440DFA}" destId="{0EA1C8FD-39E7-4DE6-B22F-142A6581A62F}" srcOrd="0" destOrd="0" presId="urn:microsoft.com/office/officeart/2018/5/layout/IconCircleLabelList"/>
    <dgm:cxn modelId="{BC09453F-DED0-4DD9-A613-95FDDED75770}" srcId="{85A20E2E-1791-40A1-B20F-F251EB440DFA}" destId="{E6E08C36-974A-4B09-80A5-D5FBB46B013E}" srcOrd="4" destOrd="0" parTransId="{CC098D87-F61E-4613-8284-44879A7EAAEA}" sibTransId="{AAA88033-7DD9-4DAC-8EF6-CEBE07063835}"/>
    <dgm:cxn modelId="{9D988040-D0BA-4911-BCFF-2B8D3E406879}" srcId="{85A20E2E-1791-40A1-B20F-F251EB440DFA}" destId="{49EEF5BB-999C-4763-B76D-5380F24ADD39}" srcOrd="3" destOrd="0" parTransId="{C6EB2E0C-D8DF-4390-8AF3-4830CCB3C799}" sibTransId="{CFFC90A9-A0CF-46B6-A16D-B752449C20A6}"/>
    <dgm:cxn modelId="{742A6356-3E1E-4385-A5BB-EECD73EF0A83}" type="presOf" srcId="{2B9D0FB3-A0BD-459B-A2CA-EE1AD5BE4A88}" destId="{EA6E2661-3298-4A73-A8FE-E399A4E4E921}" srcOrd="0" destOrd="0" presId="urn:microsoft.com/office/officeart/2018/5/layout/IconCircleLabelList"/>
    <dgm:cxn modelId="{F88FA88E-7E36-4A8B-B710-C6BBF78665E7}" type="presOf" srcId="{E6E08C36-974A-4B09-80A5-D5FBB46B013E}" destId="{D67841FC-8200-49A3-9B87-0A715C3E1E03}" srcOrd="0" destOrd="0" presId="urn:microsoft.com/office/officeart/2018/5/layout/IconCircleLabelList"/>
    <dgm:cxn modelId="{6A743996-4849-46F9-AF0B-01F8E0D74B37}" type="presOf" srcId="{73ACD465-27FE-4489-B8BB-A04FB5CCDCD7}" destId="{9365301D-0F76-438A-8555-63A0D6305D07}" srcOrd="0" destOrd="0" presId="urn:microsoft.com/office/officeart/2018/5/layout/IconCircleLabelList"/>
    <dgm:cxn modelId="{8BA1FCA6-6FAC-4D9A-9D62-51A4D2A7052D}" type="presOf" srcId="{225CE185-0950-45BF-8123-6B50B6373F11}" destId="{86CB418A-B748-43A4-B8CD-88891D7F7975}" srcOrd="0" destOrd="0" presId="urn:microsoft.com/office/officeart/2018/5/layout/IconCircleLabelList"/>
    <dgm:cxn modelId="{61307BFA-72BE-479B-B25B-87B8AFD930C4}" srcId="{85A20E2E-1791-40A1-B20F-F251EB440DFA}" destId="{2B9D0FB3-A0BD-459B-A2CA-EE1AD5BE4A88}" srcOrd="1" destOrd="0" parTransId="{AFB7B807-5067-4F0F-9B9B-B17DFF2A0EEC}" sibTransId="{10AB886F-6275-44E0-AC66-952304BE443D}"/>
    <dgm:cxn modelId="{67C93CFF-1F5C-47BE-A9EE-3BFC7DCB16FE}" srcId="{85A20E2E-1791-40A1-B20F-F251EB440DFA}" destId="{73ACD465-27FE-4489-B8BB-A04FB5CCDCD7}" srcOrd="0" destOrd="0" parTransId="{94F75D1F-3D5E-45B8-BC65-508CA61CEFD9}" sibTransId="{DF87B717-D78F-4FC9-9EFD-B19D4237913A}"/>
    <dgm:cxn modelId="{EDB4CF19-0034-4C7A-95E6-80493B3E7DD4}" type="presParOf" srcId="{0EA1C8FD-39E7-4DE6-B22F-142A6581A62F}" destId="{46B1D024-837D-4B17-B451-B1DC1EB208A7}" srcOrd="0" destOrd="0" presId="urn:microsoft.com/office/officeart/2018/5/layout/IconCircleLabelList"/>
    <dgm:cxn modelId="{1FE09E96-38A2-4A74-9446-6ED5A8D310AE}" type="presParOf" srcId="{46B1D024-837D-4B17-B451-B1DC1EB208A7}" destId="{DCA4BE13-65FE-4462-BD43-CD8F2BE5EF8B}" srcOrd="0" destOrd="0" presId="urn:microsoft.com/office/officeart/2018/5/layout/IconCircleLabelList"/>
    <dgm:cxn modelId="{2F066DF5-AB3A-4642-B7D7-D6F1EAC825B6}" type="presParOf" srcId="{46B1D024-837D-4B17-B451-B1DC1EB208A7}" destId="{6C42D825-001B-4B74-899A-9E0786F6701C}" srcOrd="1" destOrd="0" presId="urn:microsoft.com/office/officeart/2018/5/layout/IconCircleLabelList"/>
    <dgm:cxn modelId="{3E2A08E7-47AA-4D8B-B6C3-53E4CAA81780}" type="presParOf" srcId="{46B1D024-837D-4B17-B451-B1DC1EB208A7}" destId="{A04237ED-AAE0-4116-9B2E-AE02C8D0CBD9}" srcOrd="2" destOrd="0" presId="urn:microsoft.com/office/officeart/2018/5/layout/IconCircleLabelList"/>
    <dgm:cxn modelId="{CADD72FD-8A50-462B-8B6A-875D7D77BB3A}" type="presParOf" srcId="{46B1D024-837D-4B17-B451-B1DC1EB208A7}" destId="{9365301D-0F76-438A-8555-63A0D6305D07}" srcOrd="3" destOrd="0" presId="urn:microsoft.com/office/officeart/2018/5/layout/IconCircleLabelList"/>
    <dgm:cxn modelId="{B3DCD63C-D878-41FE-86E2-0BE8EE25A5AD}" type="presParOf" srcId="{0EA1C8FD-39E7-4DE6-B22F-142A6581A62F}" destId="{74BCB48B-431F-4220-A5AB-2000A0A312E6}" srcOrd="1" destOrd="0" presId="urn:microsoft.com/office/officeart/2018/5/layout/IconCircleLabelList"/>
    <dgm:cxn modelId="{758F6431-4E78-4063-8DFD-34B30EA6F956}" type="presParOf" srcId="{0EA1C8FD-39E7-4DE6-B22F-142A6581A62F}" destId="{09ECEBE2-2C8B-4FBB-A361-A3A24E220B8D}" srcOrd="2" destOrd="0" presId="urn:microsoft.com/office/officeart/2018/5/layout/IconCircleLabelList"/>
    <dgm:cxn modelId="{9D7BE533-3424-4E04-A66F-8A387AC8C064}" type="presParOf" srcId="{09ECEBE2-2C8B-4FBB-A361-A3A24E220B8D}" destId="{042782C9-8713-45EA-9870-4BD800683C74}" srcOrd="0" destOrd="0" presId="urn:microsoft.com/office/officeart/2018/5/layout/IconCircleLabelList"/>
    <dgm:cxn modelId="{0088AD6F-10B5-4547-95D0-72DA5B9979D4}" type="presParOf" srcId="{09ECEBE2-2C8B-4FBB-A361-A3A24E220B8D}" destId="{E4F93822-EF31-45A4-96C7-A638EE49DD47}" srcOrd="1" destOrd="0" presId="urn:microsoft.com/office/officeart/2018/5/layout/IconCircleLabelList"/>
    <dgm:cxn modelId="{C9DBC489-CA90-4E9D-B667-EEABDE2E8EA7}" type="presParOf" srcId="{09ECEBE2-2C8B-4FBB-A361-A3A24E220B8D}" destId="{B88E5068-3967-4856-A205-E66B152F3250}" srcOrd="2" destOrd="0" presId="urn:microsoft.com/office/officeart/2018/5/layout/IconCircleLabelList"/>
    <dgm:cxn modelId="{53D5D111-B22D-4352-ABEE-5903A49663ED}" type="presParOf" srcId="{09ECEBE2-2C8B-4FBB-A361-A3A24E220B8D}" destId="{EA6E2661-3298-4A73-A8FE-E399A4E4E921}" srcOrd="3" destOrd="0" presId="urn:microsoft.com/office/officeart/2018/5/layout/IconCircleLabelList"/>
    <dgm:cxn modelId="{CB5A4A0A-60FA-46E0-BA6F-1A3C8AEFCDFD}" type="presParOf" srcId="{0EA1C8FD-39E7-4DE6-B22F-142A6581A62F}" destId="{97A0A658-03F9-43CD-8D13-FCD89491DF71}" srcOrd="3" destOrd="0" presId="urn:microsoft.com/office/officeart/2018/5/layout/IconCircleLabelList"/>
    <dgm:cxn modelId="{029F49D8-5674-40DC-894D-DF862DA02DBA}" type="presParOf" srcId="{0EA1C8FD-39E7-4DE6-B22F-142A6581A62F}" destId="{BEA8496E-6B63-4107-8D69-5E374FC89EFD}" srcOrd="4" destOrd="0" presId="urn:microsoft.com/office/officeart/2018/5/layout/IconCircleLabelList"/>
    <dgm:cxn modelId="{8F3EAC3F-5BBD-412B-A340-EE7FE1D1C15F}" type="presParOf" srcId="{BEA8496E-6B63-4107-8D69-5E374FC89EFD}" destId="{E7A1957D-76E1-4049-A88B-84EFE0BB3E3F}" srcOrd="0" destOrd="0" presId="urn:microsoft.com/office/officeart/2018/5/layout/IconCircleLabelList"/>
    <dgm:cxn modelId="{F0E163E8-EEC1-49FF-BCBA-256094980A9D}" type="presParOf" srcId="{BEA8496E-6B63-4107-8D69-5E374FC89EFD}" destId="{9FC7B6E9-F80F-46AC-8B07-06FA1A2FFBA7}" srcOrd="1" destOrd="0" presId="urn:microsoft.com/office/officeart/2018/5/layout/IconCircleLabelList"/>
    <dgm:cxn modelId="{89BDB255-C46C-439C-844E-79DDAD887C01}" type="presParOf" srcId="{BEA8496E-6B63-4107-8D69-5E374FC89EFD}" destId="{A5FE45C1-38CE-4DD7-99CC-9E34AFD87502}" srcOrd="2" destOrd="0" presId="urn:microsoft.com/office/officeart/2018/5/layout/IconCircleLabelList"/>
    <dgm:cxn modelId="{3AD64A23-5976-4185-BA80-B9049D5F6DA3}" type="presParOf" srcId="{BEA8496E-6B63-4107-8D69-5E374FC89EFD}" destId="{86CB418A-B748-43A4-B8CD-88891D7F7975}" srcOrd="3" destOrd="0" presId="urn:microsoft.com/office/officeart/2018/5/layout/IconCircleLabelList"/>
    <dgm:cxn modelId="{ADB11763-7C89-41D8-AF98-872EFB37049B}" type="presParOf" srcId="{0EA1C8FD-39E7-4DE6-B22F-142A6581A62F}" destId="{D7F9F401-BE11-442B-A758-6699798D4CBD}" srcOrd="5" destOrd="0" presId="urn:microsoft.com/office/officeart/2018/5/layout/IconCircleLabelList"/>
    <dgm:cxn modelId="{9E2C425E-54AE-402C-B4DD-40B5366B8ABC}" type="presParOf" srcId="{0EA1C8FD-39E7-4DE6-B22F-142A6581A62F}" destId="{888A5EB7-DF59-4748-B4B7-417982329F80}" srcOrd="6" destOrd="0" presId="urn:microsoft.com/office/officeart/2018/5/layout/IconCircleLabelList"/>
    <dgm:cxn modelId="{5373EE27-0C50-40A6-9D4D-E29B6F6A1EB1}" type="presParOf" srcId="{888A5EB7-DF59-4748-B4B7-417982329F80}" destId="{5DB2385A-E1E0-4BCE-A22D-FF8049B14C9B}" srcOrd="0" destOrd="0" presId="urn:microsoft.com/office/officeart/2018/5/layout/IconCircleLabelList"/>
    <dgm:cxn modelId="{E7F8B5DA-329F-4C84-9EDF-B7636E470212}" type="presParOf" srcId="{888A5EB7-DF59-4748-B4B7-417982329F80}" destId="{719777D9-D9D6-4CE1-80A3-CAC6DD659370}" srcOrd="1" destOrd="0" presId="urn:microsoft.com/office/officeart/2018/5/layout/IconCircleLabelList"/>
    <dgm:cxn modelId="{B86D1265-036B-4081-98C7-8262F8AED4DA}" type="presParOf" srcId="{888A5EB7-DF59-4748-B4B7-417982329F80}" destId="{101EC355-805E-4FCD-8FE0-3E14B6552ECE}" srcOrd="2" destOrd="0" presId="urn:microsoft.com/office/officeart/2018/5/layout/IconCircleLabelList"/>
    <dgm:cxn modelId="{0B9D62A0-B257-40D4-977F-9C9E40CAD213}" type="presParOf" srcId="{888A5EB7-DF59-4748-B4B7-417982329F80}" destId="{95EE70D1-95A8-46A7-9878-41E7F6B5BD4B}" srcOrd="3" destOrd="0" presId="urn:microsoft.com/office/officeart/2018/5/layout/IconCircleLabelList"/>
    <dgm:cxn modelId="{7E3F176C-CC0C-434B-8653-4215F5DC2FBE}" type="presParOf" srcId="{0EA1C8FD-39E7-4DE6-B22F-142A6581A62F}" destId="{E6948C77-ADCD-465F-B7A0-57BCF555CBB4}" srcOrd="7" destOrd="0" presId="urn:microsoft.com/office/officeart/2018/5/layout/IconCircleLabelList"/>
    <dgm:cxn modelId="{96EC4257-68A2-4083-AE9A-A4BADF7B21EE}" type="presParOf" srcId="{0EA1C8FD-39E7-4DE6-B22F-142A6581A62F}" destId="{EA2A5E88-C50D-4A27-85EA-2C299326E2DF}" srcOrd="8" destOrd="0" presId="urn:microsoft.com/office/officeart/2018/5/layout/IconCircleLabelList"/>
    <dgm:cxn modelId="{6A28C42B-44A1-4611-A88F-6189A6EE91C0}" type="presParOf" srcId="{EA2A5E88-C50D-4A27-85EA-2C299326E2DF}" destId="{A8921A0C-5BE7-4A6B-8C84-97AB6C94A47D}" srcOrd="0" destOrd="0" presId="urn:microsoft.com/office/officeart/2018/5/layout/IconCircleLabelList"/>
    <dgm:cxn modelId="{D27C74E5-97F5-4EF2-B1F5-3E603071D8E5}" type="presParOf" srcId="{EA2A5E88-C50D-4A27-85EA-2C299326E2DF}" destId="{E13F84ED-6F3E-41AD-B89C-AEAE0C4D459C}" srcOrd="1" destOrd="0" presId="urn:microsoft.com/office/officeart/2018/5/layout/IconCircleLabelList"/>
    <dgm:cxn modelId="{EBAEB7F8-10DA-49AF-952B-E5489D363410}" type="presParOf" srcId="{EA2A5E88-C50D-4A27-85EA-2C299326E2DF}" destId="{BD98E59A-2C76-47CE-AE53-3ADE52360623}" srcOrd="2" destOrd="0" presId="urn:microsoft.com/office/officeart/2018/5/layout/IconCircleLabelList"/>
    <dgm:cxn modelId="{51D12000-E905-44EA-B41C-628DBE6CA932}" type="presParOf" srcId="{EA2A5E88-C50D-4A27-85EA-2C299326E2DF}" destId="{D67841FC-8200-49A3-9B87-0A715C3E1E0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4BE13-65FE-4462-BD43-CD8F2BE5EF8B}">
      <dsp:nvSpPr>
        <dsp:cNvPr id="0" name=""/>
        <dsp:cNvSpPr/>
      </dsp:nvSpPr>
      <dsp:spPr>
        <a:xfrm>
          <a:off x="519956" y="660306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2D825-001B-4B74-899A-9E0786F6701C}">
      <dsp:nvSpPr>
        <dsp:cNvPr id="0" name=""/>
        <dsp:cNvSpPr/>
      </dsp:nvSpPr>
      <dsp:spPr>
        <a:xfrm>
          <a:off x="753956" y="894306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5301D-0F76-438A-8555-63A0D6305D07}">
      <dsp:nvSpPr>
        <dsp:cNvPr id="0" name=""/>
        <dsp:cNvSpPr/>
      </dsp:nvSpPr>
      <dsp:spPr>
        <a:xfrm>
          <a:off x="168956" y="2100306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Keep freezers and refrigerators closed.</a:t>
          </a:r>
        </a:p>
      </dsp:txBody>
      <dsp:txXfrm>
        <a:off x="168956" y="2100306"/>
        <a:ext cx="1800000" cy="877500"/>
      </dsp:txXfrm>
    </dsp:sp>
    <dsp:sp modelId="{042782C9-8713-45EA-9870-4BD800683C74}">
      <dsp:nvSpPr>
        <dsp:cNvPr id="0" name=""/>
        <dsp:cNvSpPr/>
      </dsp:nvSpPr>
      <dsp:spPr>
        <a:xfrm>
          <a:off x="2634956" y="660306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93822-EF31-45A4-96C7-A638EE49DD47}">
      <dsp:nvSpPr>
        <dsp:cNvPr id="0" name=""/>
        <dsp:cNvSpPr/>
      </dsp:nvSpPr>
      <dsp:spPr>
        <a:xfrm>
          <a:off x="2868956" y="894306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E2661-3298-4A73-A8FE-E399A4E4E921}">
      <dsp:nvSpPr>
        <dsp:cNvPr id="0" name=""/>
        <dsp:cNvSpPr/>
      </dsp:nvSpPr>
      <dsp:spPr>
        <a:xfrm>
          <a:off x="2283956" y="2100306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Do not use a gas stove or oven to heat your home. (Carbon-monoxide poisoning) </a:t>
          </a:r>
        </a:p>
      </dsp:txBody>
      <dsp:txXfrm>
        <a:off x="2283956" y="2100306"/>
        <a:ext cx="1800000" cy="877500"/>
      </dsp:txXfrm>
    </dsp:sp>
    <dsp:sp modelId="{E7A1957D-76E1-4049-A88B-84EFE0BB3E3F}">
      <dsp:nvSpPr>
        <dsp:cNvPr id="0" name=""/>
        <dsp:cNvSpPr/>
      </dsp:nvSpPr>
      <dsp:spPr>
        <a:xfrm>
          <a:off x="4749956" y="660306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7B6E9-F80F-46AC-8B07-06FA1A2FFBA7}">
      <dsp:nvSpPr>
        <dsp:cNvPr id="0" name=""/>
        <dsp:cNvSpPr/>
      </dsp:nvSpPr>
      <dsp:spPr>
        <a:xfrm>
          <a:off x="4983956" y="894306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B418A-B748-43A4-B8CD-88891D7F7975}">
      <dsp:nvSpPr>
        <dsp:cNvPr id="0" name=""/>
        <dsp:cNvSpPr/>
      </dsp:nvSpPr>
      <dsp:spPr>
        <a:xfrm>
          <a:off x="4398956" y="2100306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Have alternate plans for refrigerating medicines or using power-dependent medical devices</a:t>
          </a:r>
        </a:p>
      </dsp:txBody>
      <dsp:txXfrm>
        <a:off x="4398956" y="2100306"/>
        <a:ext cx="1800000" cy="877500"/>
      </dsp:txXfrm>
    </dsp:sp>
    <dsp:sp modelId="{5DB2385A-E1E0-4BCE-A22D-FF8049B14C9B}">
      <dsp:nvSpPr>
        <dsp:cNvPr id="0" name=""/>
        <dsp:cNvSpPr/>
      </dsp:nvSpPr>
      <dsp:spPr>
        <a:xfrm>
          <a:off x="1577456" y="3427806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777D9-D9D6-4CE1-80A3-CAC6DD659370}">
      <dsp:nvSpPr>
        <dsp:cNvPr id="0" name=""/>
        <dsp:cNvSpPr/>
      </dsp:nvSpPr>
      <dsp:spPr>
        <a:xfrm>
          <a:off x="1811456" y="3661806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E70D1-95A8-46A7-9878-41E7F6B5BD4B}">
      <dsp:nvSpPr>
        <dsp:cNvPr id="0" name=""/>
        <dsp:cNvSpPr/>
      </dsp:nvSpPr>
      <dsp:spPr>
        <a:xfrm>
          <a:off x="1226456" y="4867806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Check with local officials about heating and cooling locations open near you.</a:t>
          </a:r>
        </a:p>
      </dsp:txBody>
      <dsp:txXfrm>
        <a:off x="1226456" y="4867806"/>
        <a:ext cx="1800000" cy="877500"/>
      </dsp:txXfrm>
    </dsp:sp>
    <dsp:sp modelId="{A8921A0C-5BE7-4A6B-8C84-97AB6C94A47D}">
      <dsp:nvSpPr>
        <dsp:cNvPr id="0" name=""/>
        <dsp:cNvSpPr/>
      </dsp:nvSpPr>
      <dsp:spPr>
        <a:xfrm>
          <a:off x="3692456" y="3427806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F84ED-6F3E-41AD-B89C-AEAE0C4D459C}">
      <dsp:nvSpPr>
        <dsp:cNvPr id="0" name=""/>
        <dsp:cNvSpPr/>
      </dsp:nvSpPr>
      <dsp:spPr>
        <a:xfrm>
          <a:off x="3926456" y="3661806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841FC-8200-49A3-9B87-0A715C3E1E03}">
      <dsp:nvSpPr>
        <dsp:cNvPr id="0" name=""/>
        <dsp:cNvSpPr/>
      </dsp:nvSpPr>
      <dsp:spPr>
        <a:xfrm>
          <a:off x="3341456" y="4867806"/>
          <a:ext cx="1800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Supply of food and water that does not require refrigeration</a:t>
          </a:r>
        </a:p>
      </dsp:txBody>
      <dsp:txXfrm>
        <a:off x="3341456" y="4867806"/>
        <a:ext cx="1800000" cy="87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0.83134</cdr:x>
      <cdr:y>0.02491</cdr:y>
    </cdr:from>
    <cdr:to>
      <cdr:x>1</cdr:x>
      <cdr:y>0.12393</cdr:y>
    </cdr:to>
    <cdr:sp macro="" textlink="">
      <cdr:nvSpPr>
        <cdr:cNvPr id="2" name="Content Placeholder 2">
          <a:extLst xmlns:a="http://schemas.openxmlformats.org/drawingml/2006/main">
            <a:ext uri="{FF2B5EF4-FFF2-40B4-BE49-F238E27FC236}">
              <a16:creationId xmlns:a16="http://schemas.microsoft.com/office/drawing/2014/main" id="{938D0EB5-9029-F9A2-6A7A-C8B90FDCBD46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9065838" y="138793"/>
          <a:ext cx="1839228" cy="5516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>
          <a:normAutofit fontScale="92500"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>
            <a:buNone/>
          </a:pPr>
          <a:r>
            <a:rPr lang="en-US" b="1" dirty="0"/>
            <a:t>(As of 2022)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E0217-A8C1-4934-845D-E9D3314A2042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D9B19-99CA-49D7-A250-D63213C2C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0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C27AC-096E-4F60-AF12-06DA3847507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9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tionalgardenclubs/5714456124/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rkansasgopwing.blogspot.com/2017/02/the-pledge-of-allegiance-protesters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loucestercitynews.net/clearysnotebook/2011/01/welcome-home-from-afghanistan-cherry-hill-smsgt-bubba-beason.html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wicker-basket-in-the-shape-of-a-heart-filled-with-fresh-vegetables-and-herbs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10808-calendar-png-hd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bhoo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rBHOO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3200" cap="small" dirty="0">
                <a:solidFill>
                  <a:schemeClr val="tx1"/>
                </a:solidFill>
              </a:rPr>
              <a:t>General Meeting</a:t>
            </a:r>
            <a:endParaRPr lang="en-US" sz="4400" cap="small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February 14,  2024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D5150-8797-66C3-FB5F-CF4859B4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0E66-2407-781F-C057-572999D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Old Business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62F5-F687-A26D-C12F-0A4479C96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518" y="998621"/>
            <a:ext cx="10396330" cy="516719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Treasurer Report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Beginning Balance (12/31)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000" dirty="0">
                <a:latin typeface="Times New Roman" panose="02020603050405020304" pitchFamily="18" charset="0"/>
              </a:rPr>
              <a:t>$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7055</a:t>
            </a:r>
            <a:endParaRPr lang="en-US" sz="2000" dirty="0">
              <a:latin typeface="Times New Roman" panose="02020603050405020304" pitchFamily="18" charset="0"/>
            </a:endParaRP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Dues			$ 1385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Other Income:		$ 0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Expenses			$ 1676  </a:t>
            </a:r>
          </a:p>
          <a:p>
            <a:pPr lvl="2" algn="just">
              <a:spcBef>
                <a:spcPts val="0"/>
              </a:spcBef>
              <a:tabLst>
                <a:tab pos="457200" algn="l"/>
              </a:tabLs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$97 - Storage Unit  (2 months)</a:t>
            </a:r>
          </a:p>
          <a:p>
            <a:pPr lvl="2" algn="just">
              <a:spcBef>
                <a:spcPts val="0"/>
              </a:spcBef>
              <a:tabLst>
                <a:tab pos="457200" algn="l"/>
              </a:tabLs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$579 – X-mas party</a:t>
            </a:r>
          </a:p>
          <a:p>
            <a:pPr lvl="2" algn="just">
              <a:spcBef>
                <a:spcPts val="0"/>
              </a:spcBef>
              <a:tabLst>
                <a:tab pos="457200" algn="l"/>
              </a:tabLs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$1000 – 30</a:t>
            </a:r>
            <a:r>
              <a:rPr lang="en-US" sz="16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Celebration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Current Balance (1/31)	$6764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Outstanding Liabilities	$250</a:t>
            </a:r>
          </a:p>
          <a:p>
            <a:pPr lvl="2" algn="just">
              <a:spcBef>
                <a:spcPts val="0"/>
              </a:spcBef>
              <a:tabLst>
                <a:tab pos="457200" algn="l"/>
              </a:tabLs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$250 – Membership Drive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Outstanding Deposits		$260 (dues)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tabLst>
                <a:tab pos="457200" algn="l"/>
              </a:tabLst>
            </a:pP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272B1-BC8B-A840-566F-E1500AB3E06B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</p:spTree>
    <p:extLst>
      <p:ext uri="{BB962C8B-B14F-4D97-AF65-F5344CB8AC3E}">
        <p14:creationId xmlns:p14="http://schemas.microsoft.com/office/powerpoint/2010/main" val="229533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A4255-7604-52CE-3D91-2A41E3EE4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C8CF0-51BA-D181-4309-044D9051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Presentation -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73F15-B25F-DEEA-C0D7-9082E28F8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518" y="998621"/>
            <a:ext cx="10396330" cy="516719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Lost Vets Rescue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Willie Franklin - Founder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tabLst>
                <a:tab pos="457200" algn="l"/>
              </a:tabLst>
            </a:pP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1FE50-F77F-A5C2-B0D5-AC83D20C0CDE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3B74E-AC1A-E94E-54C6-3BE9B6C0C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939" y="1973666"/>
            <a:ext cx="3589131" cy="326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0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13B3E-C642-73C9-7F92-47FED70A4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150C2-30A3-7E60-604B-64CE4E45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Presentation -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0F8FA-66A9-757E-BD4C-CC11F5EEB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518" y="998621"/>
            <a:ext cx="10396330" cy="516719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 Generators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Luke Dalton,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McCay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Southern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tabLst>
                <a:tab pos="457200" algn="l"/>
              </a:tabLst>
            </a:pP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A480E-1457-D6E0-89B0-A344FB0A8BEF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E6551-CB6F-401B-CD6A-6B6DB6952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342" y="1095243"/>
            <a:ext cx="4329810" cy="3304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1202E4-1450-177D-85B1-AB15F856A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661" y="2217325"/>
            <a:ext cx="2791215" cy="299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59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One glowing light bulb in sea of unlit bulbs">
            <a:extLst>
              <a:ext uri="{FF2B5EF4-FFF2-40B4-BE49-F238E27FC236}">
                <a16:creationId xmlns:a16="http://schemas.microsoft.com/office/drawing/2014/main" id="{1DB04029-41A8-BB2B-1FD5-EFAFD644E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12" b="2088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F4B58-8590-B6E6-6D9C-730CAD7B9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6" y="728897"/>
            <a:ext cx="5452529" cy="37286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200">
                <a:solidFill>
                  <a:srgbClr val="FFFFFF"/>
                </a:solidFill>
              </a:rPr>
              <a:t>Where does power come from? </a:t>
            </a:r>
          </a:p>
        </p:txBody>
      </p:sp>
      <p:pic>
        <p:nvPicPr>
          <p:cNvPr id="13" name="Picture 12" descr="A green and white logo&#10;&#10;Description automatically generated">
            <a:extLst>
              <a:ext uri="{FF2B5EF4-FFF2-40B4-BE49-F238E27FC236}">
                <a16:creationId xmlns:a16="http://schemas.microsoft.com/office/drawing/2014/main" id="{9ECD68DF-9808-F1F7-252F-186A91847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" y="218053"/>
            <a:ext cx="2090052" cy="13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4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26056B-F493-67B2-5F5F-D52AB33337DC}"/>
              </a:ext>
            </a:extLst>
          </p:cNvPr>
          <p:cNvSpPr txBox="1"/>
          <p:nvPr/>
        </p:nvSpPr>
        <p:spPr>
          <a:xfrm>
            <a:off x="2177592" y="999241"/>
            <a:ext cx="2262433" cy="6693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E77711B-17B7-F135-F33B-6C9DF1D03B7C}"/>
              </a:ext>
            </a:extLst>
          </p:cNvPr>
          <p:cNvGraphicFramePr>
            <a:graphicFrameLocks/>
          </p:cNvGraphicFramePr>
          <p:nvPr/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1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F8618C-D26F-3C4C-2D49-353F12149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84" y="643467"/>
            <a:ext cx="853803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28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083B2-AA02-ACFB-205B-9EE19B6B9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How is Tennessee electricity created?</a:t>
            </a:r>
          </a:p>
        </p:txBody>
      </p:sp>
      <p:pic>
        <p:nvPicPr>
          <p:cNvPr id="4" name="Picture 3" descr="A green and white logo&#10;&#10;Description automatically generated">
            <a:extLst>
              <a:ext uri="{FF2B5EF4-FFF2-40B4-BE49-F238E27FC236}">
                <a16:creationId xmlns:a16="http://schemas.microsoft.com/office/drawing/2014/main" id="{A511C4B7-8F5B-C05F-C66A-C6F506A65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" y="218053"/>
            <a:ext cx="2090052" cy="13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82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Watts Bar Nuclear Plant - Wikipedia">
            <a:extLst>
              <a:ext uri="{FF2B5EF4-FFF2-40B4-BE49-F238E27FC236}">
                <a16:creationId xmlns:a16="http://schemas.microsoft.com/office/drawing/2014/main" id="{DCD53673-1B75-7C0E-1670-F1F4244A0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6246" y="321734"/>
            <a:ext cx="4368676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25603B4-7414-772C-E4E8-7078B7EBB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7654" y="321734"/>
            <a:ext cx="4293354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ccoon Mountain Pumped-Storage Plant - Wikipedia">
            <a:extLst>
              <a:ext uri="{FF2B5EF4-FFF2-40B4-BE49-F238E27FC236}">
                <a16:creationId xmlns:a16="http://schemas.microsoft.com/office/drawing/2014/main" id="{CF59A657-FE8D-9F5F-D08D-F48A61E40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250" y="3631096"/>
            <a:ext cx="4182666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C70C06A-C648-7EBB-6947-30E35430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6496" y="3631096"/>
            <a:ext cx="4135670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B7B6F-4079-347C-BDE4-BF74E19F833A}"/>
              </a:ext>
            </a:extLst>
          </p:cNvPr>
          <p:cNvSpPr txBox="1"/>
          <p:nvPr/>
        </p:nvSpPr>
        <p:spPr>
          <a:xfrm>
            <a:off x="2540231" y="35697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Nuclear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1DA6D-C7A2-9AD9-2DAD-2ABCCDAF19AD}"/>
              </a:ext>
            </a:extLst>
          </p:cNvPr>
          <p:cNvSpPr txBox="1"/>
          <p:nvPr/>
        </p:nvSpPr>
        <p:spPr>
          <a:xfrm>
            <a:off x="8379422" y="0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06944-DC77-FBDE-2544-5C4A21B33BD6}"/>
              </a:ext>
            </a:extLst>
          </p:cNvPr>
          <p:cNvSpPr txBox="1"/>
          <p:nvPr/>
        </p:nvSpPr>
        <p:spPr>
          <a:xfrm>
            <a:off x="8643850" y="6351600"/>
            <a:ext cx="131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Natural Gas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C8EB76-7A4B-6A0A-404C-9ADE064FB2A9}"/>
              </a:ext>
            </a:extLst>
          </p:cNvPr>
          <p:cNvSpPr txBox="1"/>
          <p:nvPr/>
        </p:nvSpPr>
        <p:spPr>
          <a:xfrm>
            <a:off x="2340032" y="6363366"/>
            <a:ext cx="147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Hydroelectric</a:t>
            </a:r>
          </a:p>
        </p:txBody>
      </p:sp>
    </p:spTree>
    <p:extLst>
      <p:ext uri="{BB962C8B-B14F-4D97-AF65-F5344CB8AC3E}">
        <p14:creationId xmlns:p14="http://schemas.microsoft.com/office/powerpoint/2010/main" val="211530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58D65FB-EEEB-1FE5-75C5-E05830A7EFE2}"/>
              </a:ext>
            </a:extLst>
          </p:cNvPr>
          <p:cNvGraphicFramePr>
            <a:graphicFrameLocks/>
          </p:cNvGraphicFramePr>
          <p:nvPr/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0F90A1-2B3B-9FAE-803A-BB871420510C}"/>
              </a:ext>
            </a:extLst>
          </p:cNvPr>
          <p:cNvSpPr txBox="1">
            <a:spLocks/>
          </p:cNvSpPr>
          <p:nvPr/>
        </p:nvSpPr>
        <p:spPr>
          <a:xfrm>
            <a:off x="643466" y="886691"/>
            <a:ext cx="2256751" cy="2460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TVA facilities </a:t>
            </a:r>
          </a:p>
          <a:p>
            <a:pPr lvl="1"/>
            <a:r>
              <a:rPr lang="en-US" sz="1400" b="1" dirty="0"/>
              <a:t>3 Nuclear plants</a:t>
            </a:r>
          </a:p>
          <a:p>
            <a:pPr lvl="1"/>
            <a:r>
              <a:rPr lang="en-US" sz="1400" b="1" dirty="0"/>
              <a:t>8 natural gas-fired plants</a:t>
            </a:r>
          </a:p>
          <a:p>
            <a:pPr lvl="1"/>
            <a:r>
              <a:rPr lang="en-US" sz="1400" b="1" dirty="0"/>
              <a:t>4 coal-fired plants</a:t>
            </a:r>
          </a:p>
          <a:p>
            <a:pPr lvl="1"/>
            <a:r>
              <a:rPr lang="en-US" sz="1400" b="1" dirty="0"/>
              <a:t>29 Hydro Plants</a:t>
            </a:r>
          </a:p>
          <a:p>
            <a:pPr lvl="1"/>
            <a:r>
              <a:rPr lang="en-US" sz="1400" b="1" dirty="0"/>
              <a:t>1 wind farm </a:t>
            </a:r>
          </a:p>
          <a:p>
            <a:pPr lvl="1"/>
            <a:r>
              <a:rPr lang="en-US" sz="1400" b="1" dirty="0"/>
              <a:t>13 solar power facilities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8D0EB5-9029-F9A2-6A7A-C8B90FDCBD46}"/>
              </a:ext>
            </a:extLst>
          </p:cNvPr>
          <p:cNvSpPr txBox="1">
            <a:spLocks/>
          </p:cNvSpPr>
          <p:nvPr/>
        </p:nvSpPr>
        <p:spPr>
          <a:xfrm>
            <a:off x="9204385" y="733704"/>
            <a:ext cx="1839228" cy="5516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(As of 2022)</a:t>
            </a:r>
          </a:p>
        </p:txBody>
      </p:sp>
    </p:spTree>
    <p:extLst>
      <p:ext uri="{BB962C8B-B14F-4D97-AF65-F5344CB8AC3E}">
        <p14:creationId xmlns:p14="http://schemas.microsoft.com/office/powerpoint/2010/main" val="2297158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9175E-D5B6-EF7D-86E2-23D26CA1B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Where does it come from?</a:t>
            </a:r>
          </a:p>
        </p:txBody>
      </p:sp>
      <p:pic>
        <p:nvPicPr>
          <p:cNvPr id="4" name="Picture 3" descr="A green and white logo&#10;&#10;Description automatically generated">
            <a:extLst>
              <a:ext uri="{FF2B5EF4-FFF2-40B4-BE49-F238E27FC236}">
                <a16:creationId xmlns:a16="http://schemas.microsoft.com/office/drawing/2014/main" id="{FE813930-2B9E-54BE-67B1-18969F94A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" y="218053"/>
            <a:ext cx="2090052" cy="13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5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 – Call to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2AFD-0A0B-4005-88C5-C8948D9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39254"/>
            <a:ext cx="7952873" cy="477780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 will begin promptly at 7pm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DDAA5-F042-47A1-A387-C82F00C57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754" y="1856240"/>
            <a:ext cx="6854491" cy="41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57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407733-DD0E-0023-9B5E-E47D30802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61" b="110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33DD9E-3C64-E810-D5F0-46708B74AD8F}"/>
              </a:ext>
            </a:extLst>
          </p:cNvPr>
          <p:cNvGrpSpPr/>
          <p:nvPr/>
        </p:nvGrpSpPr>
        <p:grpSpPr>
          <a:xfrm>
            <a:off x="9173365" y="4752458"/>
            <a:ext cx="2946749" cy="2022763"/>
            <a:chOff x="8543636" y="4692073"/>
            <a:chExt cx="2946749" cy="20227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49E3B1-E4F1-47CC-3FC7-97EB13EF59FD}"/>
                </a:ext>
              </a:extLst>
            </p:cNvPr>
            <p:cNvSpPr txBox="1"/>
            <p:nvPr/>
          </p:nvSpPr>
          <p:spPr>
            <a:xfrm>
              <a:off x="8543636" y="4692073"/>
              <a:ext cx="2946749" cy="2022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BCEDD8-A502-E2E1-34D0-CF667747C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3713" y="4923391"/>
              <a:ext cx="432844" cy="302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046862-6488-6C57-0644-D0D0FFCC1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1305" y="5221800"/>
              <a:ext cx="345252" cy="3815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2AB42F-7204-4094-86D5-5FBFB5F1C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4315" y="5588028"/>
              <a:ext cx="345252" cy="39457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7C9F29-002A-6A82-49FC-59C4545C1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8861" y="5982602"/>
              <a:ext cx="296159" cy="309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B284AD3-B268-1D11-A44F-E8071B2C4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04886" y="6341035"/>
              <a:ext cx="228632" cy="2667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C7D24E-703A-97D9-FAF9-D4E5E4BAEB88}"/>
                </a:ext>
              </a:extLst>
            </p:cNvPr>
            <p:cNvSpPr txBox="1"/>
            <p:nvPr/>
          </p:nvSpPr>
          <p:spPr>
            <a:xfrm>
              <a:off x="9342546" y="4913835"/>
              <a:ext cx="1365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Natural Gas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D770AA-B585-4B00-0A14-4990B8FA527F}"/>
                </a:ext>
              </a:extLst>
            </p:cNvPr>
            <p:cNvSpPr txBox="1"/>
            <p:nvPr/>
          </p:nvSpPr>
          <p:spPr>
            <a:xfrm>
              <a:off x="9315032" y="5277995"/>
              <a:ext cx="1365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Hydroelectric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0DC882-0F6A-A9B1-79E8-811EFB79EA36}"/>
                </a:ext>
              </a:extLst>
            </p:cNvPr>
            <p:cNvSpPr txBox="1"/>
            <p:nvPr/>
          </p:nvSpPr>
          <p:spPr>
            <a:xfrm>
              <a:off x="9357158" y="5636232"/>
              <a:ext cx="1365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Nuclear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1970FF-012D-F041-63F6-D016A77000BA}"/>
                </a:ext>
              </a:extLst>
            </p:cNvPr>
            <p:cNvSpPr txBox="1"/>
            <p:nvPr/>
          </p:nvSpPr>
          <p:spPr>
            <a:xfrm>
              <a:off x="9357158" y="5976956"/>
              <a:ext cx="1365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AC561A-4B88-A411-5E80-0753A353BEC3}"/>
                </a:ext>
              </a:extLst>
            </p:cNvPr>
            <p:cNvSpPr txBox="1"/>
            <p:nvPr/>
          </p:nvSpPr>
          <p:spPr>
            <a:xfrm>
              <a:off x="9357158" y="6317680"/>
              <a:ext cx="20383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Renewable (wind or solar)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21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95C2-867E-1BFF-924B-9DB35C81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How does it get to me?</a:t>
            </a:r>
          </a:p>
        </p:txBody>
      </p:sp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E871CFA3-6FA6-40D2-6F04-6DB5F9471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" y="218053"/>
            <a:ext cx="2090052" cy="13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37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8BDCAD-DB4E-1C24-3365-E2A03400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16364"/>
            <a:ext cx="10905066" cy="54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8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bstation Planning Services | Davis H. Elliot Company, inc.">
            <a:extLst>
              <a:ext uri="{FF2B5EF4-FFF2-40B4-BE49-F238E27FC236}">
                <a16:creationId xmlns:a16="http://schemas.microsoft.com/office/drawing/2014/main" id="{6984ACC9-2FD1-4D6A-F596-9785E9F9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540" y="766618"/>
            <a:ext cx="3341189" cy="1871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VA seeks comments on proposed OR substation">
            <a:extLst>
              <a:ext uri="{FF2B5EF4-FFF2-40B4-BE49-F238E27FC236}">
                <a16:creationId xmlns:a16="http://schemas.microsoft.com/office/drawing/2014/main" id="{FE440357-0165-54FE-582C-6E435ACA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23" y="766618"/>
            <a:ext cx="3330052" cy="1871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hat is distribution substation and its main components? | EEP">
            <a:extLst>
              <a:ext uri="{FF2B5EF4-FFF2-40B4-BE49-F238E27FC236}">
                <a16:creationId xmlns:a16="http://schemas.microsoft.com/office/drawing/2014/main" id="{95D787B8-0B28-E0CB-757F-14F3EF34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77" y="3227407"/>
            <a:ext cx="2604098" cy="1714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istribution transformer - Wikipedia">
            <a:extLst>
              <a:ext uri="{FF2B5EF4-FFF2-40B4-BE49-F238E27FC236}">
                <a16:creationId xmlns:a16="http://schemas.microsoft.com/office/drawing/2014/main" id="{619640E4-3887-C943-A63B-5DFCC8CE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82" y="3220783"/>
            <a:ext cx="1342592" cy="2024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08B1FA3-DFAD-162D-5405-D094867EA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11234" r="6000" b="22213"/>
          <a:stretch/>
        </p:blipFill>
        <p:spPr bwMode="auto">
          <a:xfrm>
            <a:off x="9208654" y="3173377"/>
            <a:ext cx="2092597" cy="2119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27A2F62-E1E1-1473-583B-02470758EC15}"/>
              </a:ext>
            </a:extLst>
          </p:cNvPr>
          <p:cNvSpPr/>
          <p:nvPr/>
        </p:nvSpPr>
        <p:spPr>
          <a:xfrm>
            <a:off x="4341091" y="1533236"/>
            <a:ext cx="508000" cy="2216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151D570-D3D4-7C7A-705D-1437C4B8517C}"/>
              </a:ext>
            </a:extLst>
          </p:cNvPr>
          <p:cNvSpPr/>
          <p:nvPr/>
        </p:nvSpPr>
        <p:spPr>
          <a:xfrm>
            <a:off x="4554922" y="4011555"/>
            <a:ext cx="508000" cy="2216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EEABA85-C77E-BD2E-3060-C543F3F9E818}"/>
              </a:ext>
            </a:extLst>
          </p:cNvPr>
          <p:cNvSpPr/>
          <p:nvPr/>
        </p:nvSpPr>
        <p:spPr>
          <a:xfrm>
            <a:off x="7910428" y="4051089"/>
            <a:ext cx="508000" cy="2216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E001236-89BD-31DB-A2B5-477177FA393F}"/>
              </a:ext>
            </a:extLst>
          </p:cNvPr>
          <p:cNvSpPr/>
          <p:nvPr/>
        </p:nvSpPr>
        <p:spPr>
          <a:xfrm rot="8560614">
            <a:off x="4030871" y="2796073"/>
            <a:ext cx="993091" cy="221673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A6F19F-1AF6-7D0E-F4EA-D340F56E6FB3}"/>
              </a:ext>
            </a:extLst>
          </p:cNvPr>
          <p:cNvSpPr txBox="1"/>
          <p:nvPr/>
        </p:nvSpPr>
        <p:spPr>
          <a:xfrm>
            <a:off x="1664897" y="2734574"/>
            <a:ext cx="152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Station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F4AC52-2405-7B33-22A1-5CF18763F7A0}"/>
              </a:ext>
            </a:extLst>
          </p:cNvPr>
          <p:cNvSpPr txBox="1"/>
          <p:nvPr/>
        </p:nvSpPr>
        <p:spPr>
          <a:xfrm>
            <a:off x="6096000" y="2559901"/>
            <a:ext cx="210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Transmission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F3584E-5313-2129-D3B5-D5FEA03CB7E8}"/>
              </a:ext>
            </a:extLst>
          </p:cNvPr>
          <p:cNvSpPr txBox="1"/>
          <p:nvPr/>
        </p:nvSpPr>
        <p:spPr>
          <a:xfrm>
            <a:off x="5892612" y="5238322"/>
            <a:ext cx="152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Transformer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57B545-D4EF-6816-9DB9-75E7AECE3E1E}"/>
              </a:ext>
            </a:extLst>
          </p:cNvPr>
          <p:cNvSpPr txBox="1"/>
          <p:nvPr/>
        </p:nvSpPr>
        <p:spPr>
          <a:xfrm>
            <a:off x="9773098" y="5245676"/>
            <a:ext cx="152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House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E7F4A4-46F9-8616-6F5A-60647DA1B3BE}"/>
              </a:ext>
            </a:extLst>
          </p:cNvPr>
          <p:cNvSpPr txBox="1"/>
          <p:nvPr/>
        </p:nvSpPr>
        <p:spPr>
          <a:xfrm>
            <a:off x="1476656" y="4942039"/>
            <a:ext cx="242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Substation</a:t>
            </a:r>
          </a:p>
        </p:txBody>
      </p:sp>
    </p:spTree>
    <p:extLst>
      <p:ext uri="{BB962C8B-B14F-4D97-AF65-F5344CB8AC3E}">
        <p14:creationId xmlns:p14="http://schemas.microsoft.com/office/powerpoint/2010/main" val="4108298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95C2-867E-1BFF-924B-9DB35C81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How can I lose power?</a:t>
            </a:r>
          </a:p>
        </p:txBody>
      </p:sp>
      <p:pic>
        <p:nvPicPr>
          <p:cNvPr id="6" name="Picture 5" descr="A green and white logo&#10;&#10;Description automatically generated">
            <a:extLst>
              <a:ext uri="{FF2B5EF4-FFF2-40B4-BE49-F238E27FC236}">
                <a16:creationId xmlns:a16="http://schemas.microsoft.com/office/drawing/2014/main" id="{644518FC-A3EA-0481-8CCD-DEF853758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" y="218053"/>
            <a:ext cx="2090052" cy="13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88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44FA6-482E-C60F-7EE5-9A8C8FD3B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10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90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F528-A8FD-FC80-7B21-270C3B360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dirty="0"/>
              <a:t>C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ommon forms of power outages. </a:t>
            </a:r>
          </a:p>
        </p:txBody>
      </p:sp>
      <p:pic>
        <p:nvPicPr>
          <p:cNvPr id="2064" name="Picture 16" descr="Capturing the Power of Nature: Lightning Strike during Tornado">
            <a:extLst>
              <a:ext uri="{FF2B5EF4-FFF2-40B4-BE49-F238E27FC236}">
                <a16:creationId xmlns:a16="http://schemas.microsoft.com/office/drawing/2014/main" id="{528F1D4E-3182-E218-0000-CE4DAC1C4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0" r="13590"/>
          <a:stretch/>
        </p:blipFill>
        <p:spPr bwMode="auto">
          <a:xfrm>
            <a:off x="413832" y="2009197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ow to protect your house from extreme heat : Higginbotham">
            <a:extLst>
              <a:ext uri="{FF2B5EF4-FFF2-40B4-BE49-F238E27FC236}">
                <a16:creationId xmlns:a16="http://schemas.microsoft.com/office/drawing/2014/main" id="{5861D526-19BE-D0F4-FDB9-94CAB3008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2" b="-3"/>
          <a:stretch/>
        </p:blipFill>
        <p:spPr bwMode="auto"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ow to protect your trees during a major rainstorm - Canopy : Canopy">
            <a:extLst>
              <a:ext uri="{FF2B5EF4-FFF2-40B4-BE49-F238E27FC236}">
                <a16:creationId xmlns:a16="http://schemas.microsoft.com/office/drawing/2014/main" id="{104EB9BB-BAB4-ED58-6DEB-4ABA40942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5" r="14125" b="2"/>
          <a:stretch/>
        </p:blipFill>
        <p:spPr bwMode="auto"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Winter ice storm causes outages in Texas">
            <a:extLst>
              <a:ext uri="{FF2B5EF4-FFF2-40B4-BE49-F238E27FC236}">
                <a16:creationId xmlns:a16="http://schemas.microsoft.com/office/drawing/2014/main" id="{CBAE9B82-43F8-E39F-100F-E079D5A3E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r="31891"/>
          <a:stretch/>
        </p:blipFill>
        <p:spPr bwMode="auto">
          <a:xfrm>
            <a:off x="8676626" y="2442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PG&amp;E is beginning to bury its electrical power lines">
            <a:extLst>
              <a:ext uri="{FF2B5EF4-FFF2-40B4-BE49-F238E27FC236}">
                <a16:creationId xmlns:a16="http://schemas.microsoft.com/office/drawing/2014/main" id="{EC7BB229-AD67-B34C-ABA8-0A97DF64B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r="13503" b="2"/>
          <a:stretch/>
        </p:blipFill>
        <p:spPr bwMode="auto">
          <a:xfrm>
            <a:off x="9066305" y="3792187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hoto 1 | Vehicle hits power pole, traffic blocked on Brushy Creek |  GreerToday.com">
            <a:extLst>
              <a:ext uri="{FF2B5EF4-FFF2-40B4-BE49-F238E27FC236}">
                <a16:creationId xmlns:a16="http://schemas.microsoft.com/office/drawing/2014/main" id="{7ACC6C56-8F07-D36B-265C-110D94E3F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1" r="-1" b="-1"/>
          <a:stretch/>
        </p:blipFill>
        <p:spPr bwMode="auto">
          <a:xfrm>
            <a:off x="1140695" y="468471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18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DAD36D-AB0A-2E67-4AA2-0B0491C3E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345333"/>
            <a:ext cx="5129784" cy="2167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D2BEB-D413-46C0-C16D-9443DEDA7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370982"/>
            <a:ext cx="5129784" cy="21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86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94D9F8A2-2DEF-9035-F91E-6EB746A5C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99" b="1053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830AE-E37C-2D05-A21A-B0B939BFB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What are the risks of losing power?</a:t>
            </a:r>
          </a:p>
        </p:txBody>
      </p:sp>
      <p:pic>
        <p:nvPicPr>
          <p:cNvPr id="10" name="Picture 9" descr="A green and black logo&#10;&#10;Description automatically generated">
            <a:extLst>
              <a:ext uri="{FF2B5EF4-FFF2-40B4-BE49-F238E27FC236}">
                <a16:creationId xmlns:a16="http://schemas.microsoft.com/office/drawing/2014/main" id="{D87CEB3D-0152-A9DC-6130-21F4E2106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683" y="146618"/>
            <a:ext cx="1834573" cy="11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89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85833-27AC-E267-4626-62F0042A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2" y="1412489"/>
            <a:ext cx="3512805" cy="300560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Depends on how long of an outage and your individual needs.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42A5E-3ED1-F1EC-EAAF-96EADA0B4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993" y="1412489"/>
            <a:ext cx="2926080" cy="436384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/>
              <a:t>Food held above 40 degrees for more than 2 hours that should be discarded:</a:t>
            </a:r>
          </a:p>
          <a:p>
            <a:pPr lvl="1"/>
            <a:r>
              <a:rPr lang="en-US" sz="2000" dirty="0"/>
              <a:t>Raw or leftover cooked meat, poultry, fish, or seafood. Lunchmeats, hot dogs, bacon, sausage. Soft cheeses, milk, etc.…</a:t>
            </a:r>
          </a:p>
          <a:p>
            <a:pPr marL="457200" lvl="1"/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A97CDC-11EF-8671-7315-2CF9673A7CC2}"/>
              </a:ext>
            </a:extLst>
          </p:cNvPr>
          <p:cNvSpPr txBox="1">
            <a:spLocks/>
          </p:cNvSpPr>
          <p:nvPr/>
        </p:nvSpPr>
        <p:spPr>
          <a:xfrm>
            <a:off x="8451604" y="1412489"/>
            <a:ext cx="2926080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People with medical equipment needs</a:t>
            </a:r>
          </a:p>
          <a:p>
            <a:pPr lvl="1"/>
            <a:r>
              <a:rPr lang="en-US" sz="2000" dirty="0"/>
              <a:t>Dialysis machines</a:t>
            </a:r>
          </a:p>
          <a:p>
            <a:pPr lvl="1"/>
            <a:r>
              <a:rPr lang="en-US" sz="2000" dirty="0"/>
              <a:t>Oxygen equipment</a:t>
            </a:r>
          </a:p>
          <a:p>
            <a:pPr lvl="1"/>
            <a:r>
              <a:rPr lang="en-US" sz="2000" dirty="0"/>
              <a:t>CPAP</a:t>
            </a:r>
          </a:p>
          <a:p>
            <a:pPr lvl="1"/>
            <a:r>
              <a:rPr lang="en-US" sz="2000" dirty="0"/>
              <a:t>Medications</a:t>
            </a:r>
          </a:p>
          <a:p>
            <a:pPr marL="457200"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901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61539-47DC-4D65-BEE0-A9441044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67254-CB30-41D8-94BD-8878F298D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808383"/>
            <a:ext cx="10157791" cy="51443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Zoom Participants are muted!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 questions into the chat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questions to 859-743-0451</a:t>
            </a:r>
          </a:p>
          <a:p>
            <a:pPr marL="0" indent="0" algn="ctr">
              <a:buNone/>
            </a:pP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Pictures might be taken and possibly used on the RBHOO website.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EBCF66-D432-ED56-8E63-54B8EFD35185}"/>
              </a:ext>
            </a:extLst>
          </p:cNvPr>
          <p:cNvSpPr txBox="1">
            <a:spLocks/>
          </p:cNvSpPr>
          <p:nvPr/>
        </p:nvSpPr>
        <p:spPr>
          <a:xfrm>
            <a:off x="838199" y="595224"/>
            <a:ext cx="3789219" cy="41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Home Appliances</a:t>
            </a:r>
          </a:p>
          <a:p>
            <a:pPr lvl="1"/>
            <a:r>
              <a:rPr lang="en-US" sz="2800" dirty="0"/>
              <a:t>Heating and Air</a:t>
            </a:r>
          </a:p>
          <a:p>
            <a:pPr lvl="1"/>
            <a:r>
              <a:rPr lang="en-US" sz="2800" dirty="0"/>
              <a:t>Sump Pump</a:t>
            </a:r>
          </a:p>
          <a:p>
            <a:pPr lvl="1"/>
            <a:r>
              <a:rPr lang="en-US" sz="2800" dirty="0"/>
              <a:t>Well Pump</a:t>
            </a:r>
          </a:p>
          <a:p>
            <a:pPr lvl="1"/>
            <a:r>
              <a:rPr lang="en-US" sz="2800" dirty="0"/>
              <a:t>Garage Door Opener</a:t>
            </a:r>
          </a:p>
          <a:p>
            <a:pPr lvl="1"/>
            <a:r>
              <a:rPr lang="en-US" sz="2800" dirty="0"/>
              <a:t>Security system</a:t>
            </a:r>
          </a:p>
          <a:p>
            <a:pPr lvl="1"/>
            <a:r>
              <a:rPr lang="en-US" sz="2800" dirty="0"/>
              <a:t>Grinder Pump</a:t>
            </a:r>
          </a:p>
        </p:txBody>
      </p:sp>
      <p:pic>
        <p:nvPicPr>
          <p:cNvPr id="4098" name="Picture 2" descr="Types of HVAC Systems – Forbes Home">
            <a:extLst>
              <a:ext uri="{FF2B5EF4-FFF2-40B4-BE49-F238E27FC236}">
                <a16:creationId xmlns:a16="http://schemas.microsoft.com/office/drawing/2014/main" id="{4F31810D-57F7-9469-7E8B-22BF7111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80" y="74834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 Reasons to Hire a Waterproofer (and Not a Plumber) for Sump Pump Repair |  News and Events for Basement Systems, Inc.">
            <a:extLst>
              <a:ext uri="{FF2B5EF4-FFF2-40B4-BE49-F238E27FC236}">
                <a16:creationId xmlns:a16="http://schemas.microsoft.com/office/drawing/2014/main" id="{69410FF5-F68B-41C5-6D77-C0EFC558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50507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f your red light comes on, you have a problem with your Grinder Pump  System. This system required a new pump. Get the longest life from your  Grinder... | By Shield Grinder">
            <a:extLst>
              <a:ext uri="{FF2B5EF4-FFF2-40B4-BE49-F238E27FC236}">
                <a16:creationId xmlns:a16="http://schemas.microsoft.com/office/drawing/2014/main" id="{14E85AA8-0488-B40A-06E4-43A680061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47" y="396653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461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17ED-EC6C-4941-B9A5-EEC4B3890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can I be prepared?</a:t>
            </a: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F91EA441-F9D2-ED35-AB64-62B6E878B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45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F72F6-FDF4-3863-6718-B6CE290D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Power outage tips?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5695E8-A74B-4816-9AB7-A476C683B3E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3082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D6AA7-E6D7-FC02-07D5-1BF4DF2EB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Alternative sources of power? </a:t>
            </a:r>
          </a:p>
        </p:txBody>
      </p:sp>
      <p:pic>
        <p:nvPicPr>
          <p:cNvPr id="5" name="Picture 4" descr="A generator outside of a brick building&#10;&#10;Description automatically generated">
            <a:extLst>
              <a:ext uri="{FF2B5EF4-FFF2-40B4-BE49-F238E27FC236}">
                <a16:creationId xmlns:a16="http://schemas.microsoft.com/office/drawing/2014/main" id="{81B2FC57-4A30-932B-98B9-72D636D78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11" y="1840465"/>
            <a:ext cx="3101453" cy="2063533"/>
          </a:xfrm>
          <a:prstGeom prst="rect">
            <a:avLst/>
          </a:prstGeom>
        </p:spPr>
      </p:pic>
      <p:pic>
        <p:nvPicPr>
          <p:cNvPr id="5122" name="Picture 2" descr="Solar panel - Wikipedia">
            <a:extLst>
              <a:ext uri="{FF2B5EF4-FFF2-40B4-BE49-F238E27FC236}">
                <a16:creationId xmlns:a16="http://schemas.microsoft.com/office/drawing/2014/main" id="{D73788A7-936D-13E6-D203-D33D9055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66" y="1564132"/>
            <a:ext cx="2843259" cy="189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nerac Power Systems- Portable Generators for Your House">
            <a:extLst>
              <a:ext uri="{FF2B5EF4-FFF2-40B4-BE49-F238E27FC236}">
                <a16:creationId xmlns:a16="http://schemas.microsoft.com/office/drawing/2014/main" id="{AFA52BB8-6073-3F6B-5591-9C22670A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79" y="4010481"/>
            <a:ext cx="2454915" cy="145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enerac Power Systems - PWRview">
            <a:extLst>
              <a:ext uri="{FF2B5EF4-FFF2-40B4-BE49-F238E27FC236}">
                <a16:creationId xmlns:a16="http://schemas.microsoft.com/office/drawing/2014/main" id="{829098E6-54FA-A398-C264-14DBCF36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09" y="3663891"/>
            <a:ext cx="1524772" cy="180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0E5640-9368-CC63-37F8-3C4408777ECE}"/>
              </a:ext>
            </a:extLst>
          </p:cNvPr>
          <p:cNvSpPr txBox="1"/>
          <p:nvPr/>
        </p:nvSpPr>
        <p:spPr>
          <a:xfrm>
            <a:off x="2306388" y="1525236"/>
            <a:ext cx="2124543" cy="30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088"/>
            <a:r>
              <a:rPr lang="en-US" sz="138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Home-Standby Generator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943A9-DB5D-1734-3FB3-AB8BD71F4A9A}"/>
              </a:ext>
            </a:extLst>
          </p:cNvPr>
          <p:cNvSpPr txBox="1"/>
          <p:nvPr/>
        </p:nvSpPr>
        <p:spPr>
          <a:xfrm>
            <a:off x="7328402" y="1277127"/>
            <a:ext cx="2124543" cy="30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088"/>
            <a:r>
              <a:rPr lang="en-US" sz="138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Solar Panels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058B0-9962-AEB8-C903-37A31DF54D12}"/>
              </a:ext>
            </a:extLst>
          </p:cNvPr>
          <p:cNvSpPr txBox="1"/>
          <p:nvPr/>
        </p:nvSpPr>
        <p:spPr>
          <a:xfrm>
            <a:off x="4316023" y="4453201"/>
            <a:ext cx="2124543" cy="30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088"/>
            <a:r>
              <a:rPr lang="en-US" sz="138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Portable Generator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3839E2-6050-7F6A-65B3-57251B11E2D0}"/>
              </a:ext>
            </a:extLst>
          </p:cNvPr>
          <p:cNvSpPr txBox="1"/>
          <p:nvPr/>
        </p:nvSpPr>
        <p:spPr>
          <a:xfrm>
            <a:off x="8463540" y="4989301"/>
            <a:ext cx="2124543" cy="30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4088"/>
            <a:r>
              <a:rPr lang="en-US" sz="138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Battery Back-up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30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icky notes with question marks">
            <a:extLst>
              <a:ext uri="{FF2B5EF4-FFF2-40B4-BE49-F238E27FC236}">
                <a16:creationId xmlns:a16="http://schemas.microsoft.com/office/drawing/2014/main" id="{CA3C2266-E393-C32D-AAFF-E1CD6E606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3" r="1719" b="-1"/>
          <a:stretch/>
        </p:blipFill>
        <p:spPr>
          <a:xfrm>
            <a:off x="4022218" y="784459"/>
            <a:ext cx="7457510" cy="5289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6F4BF-610E-2A51-22EE-BAFDE9AC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Thank you!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BB13C1-365E-295F-F13A-03C5B335EB70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403901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4157CD-32CE-6A09-26A8-E76C38CC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80" y="1101945"/>
            <a:ext cx="10515600" cy="5351481"/>
          </a:xfrm>
        </p:spPr>
        <p:txBody>
          <a:bodyPr>
            <a:normAutofit/>
          </a:bodyPr>
          <a:lstStyle/>
          <a:p>
            <a:pPr algn="l"/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1264C1-1CED-8FA2-11D6-467C7D65A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80A331-3AE0-3592-95C7-121E48C71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170" name="Picture 2" descr="A new business make sure you do market research on your industry">
            <a:extLst>
              <a:ext uri="{FF2B5EF4-FFF2-40B4-BE49-F238E27FC236}">
                <a16:creationId xmlns:a16="http://schemas.microsoft.com/office/drawing/2014/main" id="{86FB0E4C-7AE2-CE2E-A6BE-AD9784E8D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34" y="663677"/>
            <a:ext cx="9281535" cy="56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178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 – New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2AFD-0A0B-4005-88C5-C8948D9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39254"/>
            <a:ext cx="10396330" cy="477780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</a:rPr>
              <a:t>By-Laws change</a:t>
            </a:r>
          </a:p>
          <a:p>
            <a:pPr algn="just">
              <a:spcBef>
                <a:spcPts val="0"/>
              </a:spcBef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</a:rPr>
              <a:t>Community Garden</a:t>
            </a:r>
          </a:p>
          <a:p>
            <a:pPr algn="just">
              <a:spcBef>
                <a:spcPts val="0"/>
              </a:spcBef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</a:rPr>
              <a:t>Battery Energy Storage System (BESS) – Update</a:t>
            </a:r>
          </a:p>
          <a:p>
            <a:pPr algn="just">
              <a:spcBef>
                <a:spcPts val="0"/>
              </a:spcBef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</a:rPr>
              <a:t>Lawsuit update</a:t>
            </a:r>
          </a:p>
          <a:p>
            <a:pPr algn="just">
              <a:spcBef>
                <a:spcPts val="0"/>
              </a:spcBef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</a:rPr>
              <a:t>Radon Testing</a:t>
            </a:r>
          </a:p>
          <a:p>
            <a:pPr algn="just">
              <a:spcBef>
                <a:spcPts val="0"/>
              </a:spcBef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</a:rPr>
              <a:t>911 Switch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</p:spTree>
    <p:extLst>
      <p:ext uri="{BB962C8B-B14F-4D97-AF65-F5344CB8AC3E}">
        <p14:creationId xmlns:p14="http://schemas.microsoft.com/office/powerpoint/2010/main" val="424336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72399"/>
            <a:ext cx="10058400" cy="537078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RBHOO – By-Law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3874-BCEE-7837-8826-CB82F93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104" y="1212980"/>
            <a:ext cx="9780768" cy="5270281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113929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BF6F5-2CC7-0895-BFAD-A4E3A19E779A}"/>
              </a:ext>
            </a:extLst>
          </p:cNvPr>
          <p:cNvSpPr txBox="1"/>
          <p:nvPr/>
        </p:nvSpPr>
        <p:spPr>
          <a:xfrm>
            <a:off x="1174104" y="1212980"/>
            <a:ext cx="87070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to By-Laws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Unpaid Dues Current Wording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245639-CB90-61C6-E2E7-13BA996B1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96" y="2042478"/>
            <a:ext cx="5734850" cy="971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DE857-E8DB-E0BB-8F0D-5A19AE395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96" y="3191901"/>
            <a:ext cx="5801535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66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Rarity Bay Club – Community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2AFD-0A0B-4005-88C5-C8948D9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18936"/>
            <a:ext cx="10001250" cy="4898126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 – Ron Walker/Rick Hoban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lvl="2" indent="0">
              <a:spcBef>
                <a:spcPts val="0"/>
              </a:spcBef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4BA2B-7AAB-4CF5-ABD0-BF7AE032C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75011" y="1691955"/>
            <a:ext cx="8641978" cy="40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37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Rarity Bay Club – Community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2AFD-0A0B-4005-88C5-C8948D9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998622"/>
            <a:ext cx="10263809" cy="4936014"/>
          </a:xfrm>
        </p:spPr>
        <p:txBody>
          <a:bodyPr>
            <a:normAutofit fontScale="77500" lnSpcReduction="20000"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to All RB Residents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Come/First Reserved Plots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Attempt to Accommodate Plot Size Requested </a:t>
            </a:r>
          </a:p>
          <a:p>
            <a:pPr lvl="2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(e.g., 10’x10’; 20’x20’; 40’x40’; larger if requested)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 What You Want</a:t>
            </a:r>
          </a:p>
          <a:p>
            <a:pPr lvl="2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use what you request to accommodate as many gardeners as possible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Growing Season - 24 Gardeners (decrease from previous years)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Costs - $10 (Personal Check)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Goes into Operating Budget for Common Expenses</a:t>
            </a:r>
          </a:p>
          <a:p>
            <a:pPr lvl="2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(e.g., equipment repairs/parts; fire ant killer; rodent repellant)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to plow, disk &amp; turn and till the soil at beginning of growing season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of community tillers/plows; provide your own oil &amp; fuel; </a:t>
            </a:r>
          </a:p>
          <a:p>
            <a:pPr lvl="2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prior to each use; top off fuel when done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gardener supplies own hoes, rakes, hoses/sprinklers, fertilizer, seeds/plant materials, cages/fencing</a:t>
            </a:r>
          </a:p>
          <a:p>
            <a:pPr lvl="1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is free - Golf Course feed (part of SPC Services agreement)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lvl="2" indent="0">
              <a:spcBef>
                <a:spcPts val="0"/>
              </a:spcBef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</p:spTree>
    <p:extLst>
      <p:ext uri="{BB962C8B-B14F-4D97-AF65-F5344CB8AC3E}">
        <p14:creationId xmlns:p14="http://schemas.microsoft.com/office/powerpoint/2010/main" val="176067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Pledge of Allegiance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DA97D-E915-4E5E-B39B-D663D68C6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8017" y="1139687"/>
            <a:ext cx="6104835" cy="4578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3754A2-0D38-46F3-B464-1E3285730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59982" y="1139686"/>
            <a:ext cx="4269349" cy="44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75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Rarity Bay Club – Community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2AFD-0A0B-4005-88C5-C8948D9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18936"/>
            <a:ext cx="10001250" cy="4898126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Gardeners Encouraged to Donate Excess Produce to Weekly Market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Bin for Donations Located About Middle of Garden Area (Partridge Drive)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 Produce Donated to Meals on Wheels &amp; Cora Veale Senior Center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Shoppers Are Encouraged to Donate Appropriately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Managed by Yolanda Sorenson/Mary Ann Cole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Consulting from Veteran Gardeners 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Worth What You Pay for Same 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Ladies Use Excess Plots for Flower Garden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Normally at west end near Dog Park/RB Parkway 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lvl="2" indent="0">
              <a:spcBef>
                <a:spcPts val="0"/>
              </a:spcBef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91354-E9A7-45D2-BB8E-B2928157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22370" y="3006738"/>
            <a:ext cx="3886897" cy="259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52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Rarity Bay Club – Community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2AFD-0A0B-4005-88C5-C8948D9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98620"/>
            <a:ext cx="10001250" cy="538777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Dates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Call for Gardeners went out last week. (Community Newsletter &amp; Email) 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Garden has been plowed and turned 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Rototilling will be done once the ground dries out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Finalize Plots &amp; Roster &amp; Place Placards at Front of Plots o/a 1 April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Weekly Community Garden Market on Wednesdays Starting o/a July 4th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First Planting Date on or about 15 April 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Last Likely Frost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 of Growing Season Normally After Labor Day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Season Harvest Potluck Dinner for All Gardeners – Sep/Oct TBA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BYOD (Dish to Share)/BYOB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Season Clean-up Around Holidays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Kudos to Key Players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Questions/Comments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lvl="2" indent="0">
              <a:spcBef>
                <a:spcPts val="0"/>
              </a:spcBef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303148" y="6017061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AB6116-36B1-41F2-A3F7-CB083517E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62970" y="2681637"/>
            <a:ext cx="3140449" cy="235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62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Community/Outreach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AB699-4F25-7385-F29D-8D7AB26BF57D}"/>
              </a:ext>
            </a:extLst>
          </p:cNvPr>
          <p:cNvSpPr txBox="1"/>
          <p:nvPr/>
        </p:nvSpPr>
        <p:spPr>
          <a:xfrm>
            <a:off x="1066800" y="1079828"/>
            <a:ext cx="85707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Tennessee Valley Authority – Battery Energy Storage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TVA will be at our March 13, 2024, RBHOO meeting.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update on Emergency Preparedness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update on funding for 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egress from Rarity Bay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9B5915-5915-13FD-22EE-EFA58F34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151" y="3430778"/>
            <a:ext cx="4572234" cy="238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38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72399"/>
            <a:ext cx="10058400" cy="537078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Lawsuit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3874-BCEE-7837-8826-CB82F93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12980"/>
            <a:ext cx="10465837" cy="527028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Declarant Lawsuit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Judge denied SPC’s Motion for Summary Judgement  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Hugh win for the community!</a:t>
            </a:r>
          </a:p>
          <a:p>
            <a:pPr lvl="1">
              <a:spcBef>
                <a:spcPts val="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113929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</p:spTree>
    <p:extLst>
      <p:ext uri="{BB962C8B-B14F-4D97-AF65-F5344CB8AC3E}">
        <p14:creationId xmlns:p14="http://schemas.microsoft.com/office/powerpoint/2010/main" val="408618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1039B-7211-E9E6-4356-B7091D0F4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34176-CB3B-18FF-310B-58A82272D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72399"/>
            <a:ext cx="10058400" cy="537078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Lawsuit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0807D-22FC-1C35-73AD-AD793FFFC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12980"/>
            <a:ext cx="10465837" cy="5270281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8B958-0070-645C-E127-BBEE9F6F081A}"/>
              </a:ext>
            </a:extLst>
          </p:cNvPr>
          <p:cNvSpPr txBox="1"/>
          <p:nvPr/>
        </p:nvSpPr>
        <p:spPr>
          <a:xfrm>
            <a:off x="204537" y="6113929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A99588-8A6A-FFC0-C4E1-ACE48AB4D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190" y="498802"/>
            <a:ext cx="7059010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47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90B2C-6BE2-5C05-CD95-1E980EA03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0684A-874B-02E2-B234-F03D475BB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72399"/>
            <a:ext cx="10058400" cy="537078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Lawsuit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2B778-6905-D608-6D22-7C6AA96CF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12980"/>
            <a:ext cx="10465837" cy="5270281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29C5A-8FA2-86D7-FE01-405D32E38F66}"/>
              </a:ext>
            </a:extLst>
          </p:cNvPr>
          <p:cNvSpPr txBox="1"/>
          <p:nvPr/>
        </p:nvSpPr>
        <p:spPr>
          <a:xfrm>
            <a:off x="204537" y="6113929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8EB80B-2174-6DE9-904A-61C898694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153" y="1472751"/>
            <a:ext cx="9789129" cy="36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36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945BC-FB51-4B95-C393-EC02BB064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6856-6094-56F2-2B1B-8D8B742C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72399"/>
            <a:ext cx="10058400" cy="537078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Lawsuit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6436D-A040-D2EE-4BA0-DFEFEC40F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12980"/>
            <a:ext cx="10465837" cy="527028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Lawsuits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Assessments 20-489 	March 27 and 28 (April 8 if needed)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Election 21-173		March 27 and 28 (April 8 if needed)</a:t>
            </a:r>
          </a:p>
          <a:p>
            <a:pPr lvl="2"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Partnership 19-943 		Heard on December 4,5,6,7 &amp; 8</a:t>
            </a:r>
          </a:p>
          <a:p>
            <a:pPr lvl="3">
              <a:spcBef>
                <a:spcPts val="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Update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C80BE-1EA0-37CD-3F4D-45AF9CD72171}"/>
              </a:ext>
            </a:extLst>
          </p:cNvPr>
          <p:cNvSpPr txBox="1"/>
          <p:nvPr/>
        </p:nvSpPr>
        <p:spPr>
          <a:xfrm>
            <a:off x="204537" y="6113929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</p:spTree>
    <p:extLst>
      <p:ext uri="{BB962C8B-B14F-4D97-AF65-F5344CB8AC3E}">
        <p14:creationId xmlns:p14="http://schemas.microsoft.com/office/powerpoint/2010/main" val="1366207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86431-28C3-E226-6D06-C1C2A3641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37323-54FE-AB36-4B6C-3E5D84EE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Rarity Bay Club –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1E66-59BB-8200-6641-138F6CD3B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98620"/>
            <a:ext cx="10001250" cy="538777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Radon Test Kits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RBHOO has 3 test kits for residents to borrow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to use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Rick Hoban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911 Switch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RBHOO has them for sale $30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lvl="2" indent="0">
              <a:spcBef>
                <a:spcPts val="0"/>
              </a:spcBef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696A4-612F-8F5F-85B2-BEA05AA6FA18}"/>
              </a:ext>
            </a:extLst>
          </p:cNvPr>
          <p:cNvSpPr txBox="1"/>
          <p:nvPr/>
        </p:nvSpPr>
        <p:spPr>
          <a:xfrm>
            <a:off x="303148" y="6017061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9E4D7-B3F0-7FAF-6295-422E80CE1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879" y="2148585"/>
            <a:ext cx="2734057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2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7" y="471606"/>
            <a:ext cx="10273553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2AFD-0A0B-4005-88C5-C8948D9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23" y="1040096"/>
            <a:ext cx="2789582" cy="477780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Membership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- 183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Goal – 200+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lvl="2" indent="0">
              <a:spcBef>
                <a:spcPts val="0"/>
              </a:spcBef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202CC82-0D74-46DC-81EC-D630AA50B6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6433891"/>
              </p:ext>
            </p:extLst>
          </p:nvPr>
        </p:nvGraphicFramePr>
        <p:xfrm>
          <a:off x="3635512" y="1040096"/>
          <a:ext cx="7966766" cy="4976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6E50A27-614A-E2FF-F3FB-CE7650FA45DA}"/>
              </a:ext>
            </a:extLst>
          </p:cNvPr>
          <p:cNvSpPr txBox="1"/>
          <p:nvPr/>
        </p:nvSpPr>
        <p:spPr>
          <a:xfrm>
            <a:off x="7180729" y="1452283"/>
            <a:ext cx="216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Households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3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58" y="483637"/>
            <a:ext cx="10327342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Upcoming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2AFD-0A0B-4005-88C5-C8948D9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58" y="1010653"/>
            <a:ext cx="4715435" cy="500641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RBHOO Regular Meetings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13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Presentation Reserved for TVA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Outreach Presentation - Rodney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Grugin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President of the Loudon County Chamber of Commerce 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Rarity Bay Club – N/A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Spotlight – Yellow Dot and House Buddies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14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Presentation –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Outreach Presentation –  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Rarity Bay Club – 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Spotlight 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lvl="2" indent="0">
              <a:spcBef>
                <a:spcPts val="0"/>
              </a:spcBef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3AE584-748E-47F2-A799-41B995A8F1A8}"/>
              </a:ext>
            </a:extLst>
          </p:cNvPr>
          <p:cNvSpPr txBox="1">
            <a:spLocks/>
          </p:cNvSpPr>
          <p:nvPr/>
        </p:nvSpPr>
        <p:spPr>
          <a:xfrm>
            <a:off x="5792851" y="1022683"/>
            <a:ext cx="5673007" cy="50064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Upcoming Events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</a:t>
            </a:r>
          </a:p>
          <a:p>
            <a:pPr lvl="1">
              <a:spcBef>
                <a:spcPts val="30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– Last day of early voting in Monroe/Loudon County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</a:t>
            </a:r>
          </a:p>
          <a:p>
            <a:pPr lvl="1">
              <a:spcBef>
                <a:spcPts val="30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Presidential Preference Primary and County Primary Election</a:t>
            </a:r>
          </a:p>
          <a:p>
            <a:pPr lvl="1">
              <a:spcBef>
                <a:spcPts val="30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– Daylight Savings Time Starts</a:t>
            </a:r>
          </a:p>
          <a:p>
            <a:pPr>
              <a:spcBef>
                <a:spcPts val="300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</a:t>
            </a:r>
          </a:p>
          <a:p>
            <a:pPr lvl="1">
              <a:spcBef>
                <a:spcPts val="300"/>
              </a:spcBef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– Rarity Bay 30</a:t>
            </a:r>
            <a:r>
              <a:rPr lang="en-US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Anniversary Celebration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18 - Member Appreciation Picnic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June</a:t>
            </a:r>
          </a:p>
          <a:p>
            <a:pPr lvl="1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Golf cart movie night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/>
              <a:t> -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and Federal Primary and State and County General Election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– RBHOO Meet the Candidates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</a:t>
            </a:r>
          </a:p>
          <a:p>
            <a:pPr lvl="1">
              <a:spcBef>
                <a:spcPts val="30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Daylight Savings Time Ends</a:t>
            </a:r>
          </a:p>
          <a:p>
            <a:pPr lvl="1">
              <a:spcBef>
                <a:spcPts val="30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State and Federal General Election</a:t>
            </a:r>
          </a:p>
          <a:p>
            <a:pPr lvl="1">
              <a:spcBef>
                <a:spcPts val="30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16 - Chili Cookoff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</a:p>
          <a:p>
            <a:pPr lvl="1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Christmas Party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Garamond" pitchFamily="18" charset="0"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lvl="2" indent="0">
              <a:spcBef>
                <a:spcPts val="0"/>
              </a:spcBef>
              <a:buFont typeface="Garamond" pitchFamily="18" charset="0"/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8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B8DABE9-F5EF-319B-1F82-FFBE6AB274CB}"/>
              </a:ext>
            </a:extLst>
          </p:cNvPr>
          <p:cNvSpPr txBox="1">
            <a:spLocks/>
          </p:cNvSpPr>
          <p:nvPr/>
        </p:nvSpPr>
        <p:spPr>
          <a:xfrm>
            <a:off x="663480" y="404573"/>
            <a:ext cx="10257183" cy="527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Thank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2" name="Picture 2" descr="Fun Thank You GIF by Carawrrr - Find &amp; Share on GIPHY">
            <a:extLst>
              <a:ext uri="{FF2B5EF4-FFF2-40B4-BE49-F238E27FC236}">
                <a16:creationId xmlns:a16="http://schemas.microsoft.com/office/drawing/2014/main" id="{DC755C08-F6E5-CDC6-4C7D-A6443FA86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04" y="1865057"/>
            <a:ext cx="5211518" cy="34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EEEFB2-C5AE-6598-2BE1-BD172E84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10/18/2023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87161-8602-352E-2B6C-333839EA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E60A4-58E1-1C60-BD6E-DBCC183A65E1}"/>
              </a:ext>
            </a:extLst>
          </p:cNvPr>
          <p:cNvSpPr txBox="1"/>
          <p:nvPr/>
        </p:nvSpPr>
        <p:spPr>
          <a:xfrm>
            <a:off x="876978" y="1166783"/>
            <a:ext cx="4886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Kats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(Cathy Garrett/Kathy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Kachelmeyer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Organizing the RBHOO </a:t>
            </a:r>
          </a:p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 &amp; Greet For New Residents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May be an image of 4 people">
            <a:extLst>
              <a:ext uri="{FF2B5EF4-FFF2-40B4-BE49-F238E27FC236}">
                <a16:creationId xmlns:a16="http://schemas.microsoft.com/office/drawing/2014/main" id="{3A953318-E9B3-3A5F-C24F-BA529AD2A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04" y="2957363"/>
            <a:ext cx="4347409" cy="326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742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FD04120-1451-4BE4-B37F-912AC1A67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17" y="1363317"/>
            <a:ext cx="4131365" cy="413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63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B8DABE9-F5EF-319B-1F82-FFBE6AB274CB}"/>
              </a:ext>
            </a:extLst>
          </p:cNvPr>
          <p:cNvSpPr txBox="1">
            <a:spLocks/>
          </p:cNvSpPr>
          <p:nvPr/>
        </p:nvSpPr>
        <p:spPr>
          <a:xfrm>
            <a:off x="663480" y="404573"/>
            <a:ext cx="10257183" cy="527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 Valentines Day!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87161-8602-352E-2B6C-333839EA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CD687-A43D-5FF9-484D-F48E8E77B69E}"/>
              </a:ext>
            </a:extLst>
          </p:cNvPr>
          <p:cNvSpPr txBox="1"/>
          <p:nvPr/>
        </p:nvSpPr>
        <p:spPr>
          <a:xfrm>
            <a:off x="223418" y="2345033"/>
            <a:ext cx="3549213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40+ Beautiful Free Valentine's Day Love Stock Images, Wallpapers ...">
            <a:extLst>
              <a:ext uri="{FF2B5EF4-FFF2-40B4-BE49-F238E27FC236}">
                <a16:creationId xmlns:a16="http://schemas.microsoft.com/office/drawing/2014/main" id="{A7A50DA5-8E3C-D811-9A81-6D34F2F9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056" y="1005381"/>
            <a:ext cx="7832157" cy="522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9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B8DABE9-F5EF-319B-1F82-FFBE6AB274CB}"/>
              </a:ext>
            </a:extLst>
          </p:cNvPr>
          <p:cNvSpPr txBox="1">
            <a:spLocks/>
          </p:cNvSpPr>
          <p:nvPr/>
        </p:nvSpPr>
        <p:spPr>
          <a:xfrm>
            <a:off x="663480" y="404573"/>
            <a:ext cx="10257183" cy="527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the Date – Friday April 26th!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87161-8602-352E-2B6C-333839EA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E56C-BBD4-A71B-9E90-38E23C16F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273" y="1143864"/>
            <a:ext cx="3935390" cy="5074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6E4C82-72BB-15FD-63F9-5CC2A999BDDC}"/>
              </a:ext>
            </a:extLst>
          </p:cNvPr>
          <p:cNvSpPr txBox="1"/>
          <p:nvPr/>
        </p:nvSpPr>
        <p:spPr>
          <a:xfrm>
            <a:off x="968188" y="1246094"/>
            <a:ext cx="529814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Hosted by the RBCAI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Sponsors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RBCAI Board of Directors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Clubs (Women’s, RBHOO, Pickleball)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Tradesman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Residents (current and past)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Tickets cost $50/person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to current and past residents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Sponsors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 to be sent February 1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defTabSz="627063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6090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2AFD-0A0B-4005-88C5-C8948D9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39254"/>
            <a:ext cx="10396330" cy="4777808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Old Business</a:t>
            </a:r>
          </a:p>
          <a:p>
            <a:pPr marL="0" indent="0" algn="just">
              <a:spcBef>
                <a:spcPts val="0"/>
              </a:spcBef>
              <a:buNone/>
              <a:tabLst>
                <a:tab pos="457200" algn="l"/>
              </a:tabLst>
            </a:pPr>
            <a:endParaRPr lang="en-US" sz="2400" b="1" dirty="0"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</a:rPr>
              <a:t>Community/Education Presentations</a:t>
            </a:r>
          </a:p>
          <a:p>
            <a:pPr marL="274320" lvl="1" indent="0" algn="just">
              <a:spcBef>
                <a:spcPts val="0"/>
              </a:spcBef>
              <a:buNone/>
              <a:tabLst>
                <a:tab pos="457200" algn="l"/>
              </a:tabLst>
            </a:pPr>
            <a:endParaRPr lang="en-US" sz="2400" b="1" dirty="0"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</a:rPr>
              <a:t>New Business</a:t>
            </a:r>
          </a:p>
          <a:p>
            <a:pPr marL="274320" lvl="1" indent="0" algn="just">
              <a:spcBef>
                <a:spcPts val="0"/>
              </a:spcBef>
              <a:buNone/>
              <a:tabLst>
                <a:tab pos="457200" algn="l"/>
              </a:tabLst>
            </a:pPr>
            <a:endParaRPr lang="en-US" sz="2400" b="1" dirty="0">
              <a:latin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</a:rPr>
              <a:t>Upcoming 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</p:spTree>
    <p:extLst>
      <p:ext uri="{BB962C8B-B14F-4D97-AF65-F5344CB8AC3E}">
        <p14:creationId xmlns:p14="http://schemas.microsoft.com/office/powerpoint/2010/main" val="333305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9146-BD3B-4550-8257-27F3C52E4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606"/>
            <a:ext cx="10058400" cy="52701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Old Business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2AFD-0A0B-4005-88C5-C8948D9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518" y="998621"/>
            <a:ext cx="10396330" cy="516719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Secretary Report 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Zoom meeting is on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www.rbhoo.org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 written minutes were taken; nothing to approve, Zoom meeting is the minutes.</a:t>
            </a:r>
          </a:p>
          <a:p>
            <a:pPr marL="274320" lvl="1" indent="0" algn="just">
              <a:spcBef>
                <a:spcPts val="0"/>
              </a:spcBef>
              <a:buNone/>
              <a:tabLst>
                <a:tab pos="457200" algn="l"/>
              </a:tabLst>
            </a:pP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Membership Report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2024 Membership Goal	200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2024 Membership		187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32 New Members</a:t>
            </a:r>
          </a:p>
          <a:p>
            <a:pPr lvl="1" algn="just"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 Old Members (prior to 2023)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C847E-DBA0-4A4E-90A4-BC7A24963D74}"/>
              </a:ext>
            </a:extLst>
          </p:cNvPr>
          <p:cNvSpPr txBox="1"/>
          <p:nvPr/>
        </p:nvSpPr>
        <p:spPr>
          <a:xfrm>
            <a:off x="204537" y="6017062"/>
            <a:ext cx="1198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www.rbhoo.org</a:t>
            </a:r>
          </a:p>
        </p:txBody>
      </p:sp>
    </p:spTree>
    <p:extLst>
      <p:ext uri="{BB962C8B-B14F-4D97-AF65-F5344CB8AC3E}">
        <p14:creationId xmlns:p14="http://schemas.microsoft.com/office/powerpoint/2010/main" val="3265674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schemas.microsoft.com/office/infopath/2007/PartnerControls"/>
    <ds:schemaRef ds:uri="http://schemas.microsoft.com/office/2006/documentManagement/types"/>
    <ds:schemaRef ds:uri="16c05727-aa75-4e4a-9b5f-8a80a1165891"/>
    <ds:schemaRef ds:uri="http://purl.org/dc/dcmitype/"/>
    <ds:schemaRef ds:uri="http://www.w3.org/XML/1998/namespace"/>
    <ds:schemaRef ds:uri="http://purl.org/dc/elements/1.1/"/>
    <ds:schemaRef ds:uri="71af3243-3dd4-4a8d-8c0d-dd76da1f02a5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{6C6B60AD-6F64-4952-94CC-00CE06E40D3D}tf78438558_win32</Template>
  <TotalTime>106698</TotalTime>
  <Words>1414</Words>
  <Application>Microsoft Office PowerPoint</Application>
  <PresentationFormat>Widescreen</PresentationFormat>
  <Paragraphs>355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Century Gothic</vt:lpstr>
      <vt:lpstr>Garamond</vt:lpstr>
      <vt:lpstr>Times New Roman</vt:lpstr>
      <vt:lpstr>SavonVTI</vt:lpstr>
      <vt:lpstr>rBHOO General Meeting</vt:lpstr>
      <vt:lpstr>Agenda – Call to Order</vt:lpstr>
      <vt:lpstr> </vt:lpstr>
      <vt:lpstr>Pledge of Allegiance</vt:lpstr>
      <vt:lpstr>PowerPoint Presentation</vt:lpstr>
      <vt:lpstr>PowerPoint Presentation</vt:lpstr>
      <vt:lpstr>PowerPoint Presentation</vt:lpstr>
      <vt:lpstr>Agenda</vt:lpstr>
      <vt:lpstr>Old Business</vt:lpstr>
      <vt:lpstr>Old Business</vt:lpstr>
      <vt:lpstr>Presentation - </vt:lpstr>
      <vt:lpstr>Presentation - </vt:lpstr>
      <vt:lpstr>Where does power come from? </vt:lpstr>
      <vt:lpstr>PowerPoint Presentation</vt:lpstr>
      <vt:lpstr>PowerPoint Presentation</vt:lpstr>
      <vt:lpstr>How is Tennessee electricity created?</vt:lpstr>
      <vt:lpstr>PowerPoint Presentation</vt:lpstr>
      <vt:lpstr>PowerPoint Presentation</vt:lpstr>
      <vt:lpstr>Where does it come from?</vt:lpstr>
      <vt:lpstr>PowerPoint Presentation</vt:lpstr>
      <vt:lpstr>How does it get to me?</vt:lpstr>
      <vt:lpstr>PowerPoint Presentation</vt:lpstr>
      <vt:lpstr>PowerPoint Presentation</vt:lpstr>
      <vt:lpstr>How can I lose power?</vt:lpstr>
      <vt:lpstr>PowerPoint Presentation</vt:lpstr>
      <vt:lpstr>Common forms of power outages. </vt:lpstr>
      <vt:lpstr>PowerPoint Presentation</vt:lpstr>
      <vt:lpstr>What are the risks of losing power?</vt:lpstr>
      <vt:lpstr>Depends on how long of an outage and your individual needs.</vt:lpstr>
      <vt:lpstr>PowerPoint Presentation</vt:lpstr>
      <vt:lpstr>How can I be prepared?</vt:lpstr>
      <vt:lpstr>Power outage tips?</vt:lpstr>
      <vt:lpstr>Alternative sources of power? </vt:lpstr>
      <vt:lpstr>Thank you!</vt:lpstr>
      <vt:lpstr>PowerPoint Presentation</vt:lpstr>
      <vt:lpstr>Agenda – New Business</vt:lpstr>
      <vt:lpstr>RBHOO – By-Law</vt:lpstr>
      <vt:lpstr>Rarity Bay Club – Community Garden</vt:lpstr>
      <vt:lpstr>Rarity Bay Club – Community Garden</vt:lpstr>
      <vt:lpstr>Rarity Bay Club – Community Garden</vt:lpstr>
      <vt:lpstr>Rarity Bay Club – Community Garden</vt:lpstr>
      <vt:lpstr>Community/Outreach Presentation</vt:lpstr>
      <vt:lpstr>Lawsuit Update</vt:lpstr>
      <vt:lpstr>Lawsuit Update</vt:lpstr>
      <vt:lpstr>Lawsuit Update</vt:lpstr>
      <vt:lpstr>Lawsuit Update</vt:lpstr>
      <vt:lpstr>Rarity Bay Club – Activities</vt:lpstr>
      <vt:lpstr>Membership</vt:lpstr>
      <vt:lpstr>Upcoming Events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rBHOO General Meeting</dc:title>
  <dc:creator>Richard Hoban</dc:creator>
  <cp:lastModifiedBy>Richard Hoban</cp:lastModifiedBy>
  <cp:revision>322</cp:revision>
  <cp:lastPrinted>2023-08-09T20:36:41Z</cp:lastPrinted>
  <dcterms:created xsi:type="dcterms:W3CDTF">2021-12-08T20:12:06Z</dcterms:created>
  <dcterms:modified xsi:type="dcterms:W3CDTF">2024-02-14T23:56:53Z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